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5143500"/>
  <p:notesSz cx="6858000" cy="9144000"/>
  <p:embeddedFontLst>
    <p:embeddedFont>
      <p:font typeface="Roboto" panose="0200000000000000000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58"/>
        <p:guide pos="294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font" Target="fonts/font1.fntdata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ndroid.com/training/animation" TargetMode="Externa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4" Type="http://schemas.openxmlformats.org/officeDocument/2006/relationships/hyperlink" Target="https://developer.android.com/guide/topics/graphics/spring-animation" TargetMode="External"/><Relationship Id="rId3" Type="http://schemas.openxmlformats.org/officeDocument/2006/relationships/hyperlink" Target="https://developer.android.com/reference/android/graphics/drawable/AnimatedVectorDrawable" TargetMode="Externa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ndroid.com/reference/android/support/transition/package-summary?hl=en" TargetMode="Externa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官方文档：</a:t>
            </a:r>
            <a:r>
              <a:rPr lang="en-GB" u="sng">
                <a:solidFill>
                  <a:schemeClr val="hlink"/>
                </a:solidFill>
                <a:hlinkClick r:id="rId3"/>
              </a:rPr>
              <a:t>https://developer.android.com/training/animation</a:t>
            </a:r>
            <a:endParaRPr lang="en-GB" u="sng">
              <a:solidFill>
                <a:schemeClr val="hlink"/>
              </a:solidFill>
              <a:hlinkClick r:id="rId3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6d4a6915c5_0_29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6d4a6915c5_0_2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highlight>
                  <a:srgbClr val="FFFFFF"/>
                </a:highlight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在5.0之后content transition可以通过调用Window和Fragment的如下代码来设置：</a:t>
            </a:r>
            <a:endParaRPr sz="1200">
              <a:solidFill>
                <a:srgbClr val="333333"/>
              </a:solidFill>
              <a:highlight>
                <a:srgbClr val="FFFFFF"/>
              </a:highlight>
              <a:latin typeface="Comic Sans MS" panose="030F0702030302020204"/>
              <a:ea typeface="Comic Sans MS" panose="030F0702030302020204"/>
              <a:cs typeface="Comic Sans MS" panose="030F0702030302020204"/>
              <a:sym typeface="Comic Sans MS" panose="030F0702030302020204"/>
            </a:endParaRPr>
          </a:p>
          <a:p>
            <a:pPr marL="0" lvl="0" indent="0" algn="l" rtl="0">
              <a:lnSpc>
                <a:spcPct val="170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highlight>
                  <a:srgbClr val="FFFFFF"/>
                </a:highlight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(1)setExitTransition() - 当A start B时，使A中的View退出场景的transition</a:t>
            </a:r>
            <a:endParaRPr sz="1200">
              <a:solidFill>
                <a:srgbClr val="333333"/>
              </a:solidFill>
              <a:highlight>
                <a:srgbClr val="FFFFFF"/>
              </a:highlight>
              <a:latin typeface="Comic Sans MS" panose="030F0702030302020204"/>
              <a:ea typeface="Comic Sans MS" panose="030F0702030302020204"/>
              <a:cs typeface="Comic Sans MS" panose="030F0702030302020204"/>
              <a:sym typeface="Comic Sans MS" panose="030F0702030302020204"/>
            </a:endParaRPr>
          </a:p>
          <a:p>
            <a:pPr marL="0" lvl="0" indent="0" algn="l" rtl="0">
              <a:lnSpc>
                <a:spcPct val="170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highlight>
                  <a:srgbClr val="FFFFFF"/>
                </a:highlight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(2)setEnterTransition() - 当A start B时，使B中的View进入场景的transition</a:t>
            </a:r>
            <a:endParaRPr sz="1200">
              <a:solidFill>
                <a:srgbClr val="333333"/>
              </a:solidFill>
              <a:highlight>
                <a:srgbClr val="FFFFFF"/>
              </a:highlight>
              <a:latin typeface="Comic Sans MS" panose="030F0702030302020204"/>
              <a:ea typeface="Comic Sans MS" panose="030F0702030302020204"/>
              <a:cs typeface="Comic Sans MS" panose="030F0702030302020204"/>
              <a:sym typeface="Comic Sans MS" panose="030F0702030302020204"/>
            </a:endParaRPr>
          </a:p>
          <a:p>
            <a:pPr marL="0" lvl="0" indent="0" algn="l" rtl="0">
              <a:lnSpc>
                <a:spcPct val="170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highlight>
                  <a:srgbClr val="FFFFFF"/>
                </a:highlight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(3)setReturnTransition() - 当B 返回 A时，使B中的View退出场景的transition</a:t>
            </a:r>
            <a:endParaRPr sz="1200">
              <a:solidFill>
                <a:srgbClr val="333333"/>
              </a:solidFill>
              <a:highlight>
                <a:srgbClr val="FFFFFF"/>
              </a:highlight>
              <a:latin typeface="Comic Sans MS" panose="030F0702030302020204"/>
              <a:ea typeface="Comic Sans MS" panose="030F0702030302020204"/>
              <a:cs typeface="Comic Sans MS" panose="030F0702030302020204"/>
              <a:sym typeface="Comic Sans MS" panose="030F0702030302020204"/>
            </a:endParaRPr>
          </a:p>
          <a:p>
            <a:pPr marL="0" lvl="0" indent="0" algn="l" rtl="0">
              <a:lnSpc>
                <a:spcPct val="170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highlight>
                  <a:srgbClr val="FFFFFF"/>
                </a:highlight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(4)setReenterTransition() - 当B 返回 A时，使A中的View进入场景的transition</a:t>
            </a:r>
            <a:endParaRPr sz="1200">
              <a:solidFill>
                <a:srgbClr val="333333"/>
              </a:solidFill>
              <a:highlight>
                <a:srgbClr val="FFFFFF"/>
              </a:highlight>
              <a:latin typeface="Comic Sans MS" panose="030F0702030302020204"/>
              <a:ea typeface="Comic Sans MS" panose="030F0702030302020204"/>
              <a:cs typeface="Comic Sans MS" panose="030F0702030302020204"/>
              <a:sym typeface="Comic Sans MS" panose="030F0702030302020204"/>
            </a:endParaRPr>
          </a:p>
          <a:p>
            <a:pPr marL="0" lvl="0" indent="0" algn="l" rtl="0">
              <a:spcBef>
                <a:spcPts val="190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6d4a6915c5_0_3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6d4a6915c5_0_3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c05972c98_0_68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c05972c98_0_68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https://developer.android.com/reference/android/graphics/drawable/AnimatedVectorDrawable</a:t>
            </a:r>
            <a:endParaRPr lang="en-GB" u="sng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4"/>
              </a:rPr>
              <a:t>https://developer.android.com/guide/topics/graphics/spring-animation</a:t>
            </a:r>
            <a:endParaRPr lang="en-GB" u="sng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c078411fe_0_12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7c078411fe_0_1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highlight>
                  <a:srgbClr val="FFFFFF"/>
                </a:highlight>
              </a:rPr>
              <a:t>PropertyValuesHolder : 适用于 对多个不同属性同时操作</a:t>
            </a:r>
            <a:endParaRPr sz="105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highlight>
                  <a:srgbClr val="FFFFFF"/>
                </a:highlight>
              </a:rPr>
              <a:t>ViewProperrtyAnimator: 适用于 几个动画同时运行</a:t>
            </a:r>
            <a:endParaRPr sz="105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highlight>
                <a:srgbClr val="FFFFFF"/>
              </a:highlight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c15d1fe7e_0_2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7c15d1fe7e_0_2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ValueAnimator </a:t>
            </a:r>
            <a:r>
              <a:rPr lang="en-GB"/>
              <a:t>无论是delayStart()  还是  start() 方法，是在当前帧的下一帧才开始运行动画。</a:t>
            </a:r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c15d1fe7e_0_36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7c15d1fe7e_0_3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官方文档：</a:t>
            </a:r>
            <a:r>
              <a:rPr lang="en-GB" u="sng">
                <a:solidFill>
                  <a:schemeClr val="hlink"/>
                </a:solidFill>
                <a:hlinkClick r:id="rId3"/>
              </a:rPr>
              <a:t>https://developer.android.com/reference/android/support/transition/package-summary?hl=en</a:t>
            </a:r>
            <a:endParaRPr lang="en-GB" u="sng">
              <a:solidFill>
                <a:schemeClr val="hlink"/>
              </a:solidFill>
              <a:hlinkClick r:id="rId3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d4a6915c5_0_1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6d4a6915c5_0_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6d4a6915c5_0_2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6d4a6915c5_0_2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ChangeBounds:View的大小与位置动画</a:t>
            </a:r>
            <a:endParaRPr sz="105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ChangeTransform:View的缩放与旋转动画</a:t>
            </a:r>
            <a:endParaRPr sz="105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ChangeClipBounds:View的裁剪区域(View.getClipBounds())动画</a:t>
            </a:r>
            <a:endParaRPr sz="105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ChangeScroll:处理View的scrollX与scrollY属性</a:t>
            </a:r>
            <a:endParaRPr sz="105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ChangeImageTransform:处理ImageView的ScaleType属性</a:t>
            </a:r>
            <a:endParaRPr sz="105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c2e170c7b_0_1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7c2e170c7b_0_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6d4a6915c5_0_25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6d4a6915c5_0_2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solidFill>
          <a:schemeClr val="accent4"/>
        </a:solidFill>
        <a:effectLst/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5" name="Google Shape;55;p10"/>
          <p:cNvSpPr txBox="1"/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 panose="02000000000000000000"/>
              <a:buNone/>
              <a:defRPr sz="3200">
                <a:solidFill>
                  <a:schemeClr val="lt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 panose="02000000000000000000"/>
              <a:buNone/>
              <a:defRPr sz="3200">
                <a:solidFill>
                  <a:schemeClr val="lt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 panose="02000000000000000000"/>
              <a:buNone/>
              <a:defRPr sz="3200">
                <a:solidFill>
                  <a:schemeClr val="lt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 panose="02000000000000000000"/>
              <a:buNone/>
              <a:defRPr sz="3200">
                <a:solidFill>
                  <a:schemeClr val="lt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 panose="02000000000000000000"/>
              <a:buNone/>
              <a:defRPr sz="3200">
                <a:solidFill>
                  <a:schemeClr val="lt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 panose="02000000000000000000"/>
              <a:buNone/>
              <a:defRPr sz="3200">
                <a:solidFill>
                  <a:schemeClr val="lt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 panose="02000000000000000000"/>
              <a:buNone/>
              <a:defRPr sz="3200">
                <a:solidFill>
                  <a:schemeClr val="lt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 panose="02000000000000000000"/>
              <a:buNone/>
              <a:defRPr sz="3200">
                <a:solidFill>
                  <a:schemeClr val="lt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 panose="02000000000000000000"/>
              <a:buNone/>
              <a:defRPr sz="3200">
                <a:solidFill>
                  <a:schemeClr val="lt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 panose="02000000000000000000"/>
              <a:buChar char="●"/>
              <a:defRPr sz="18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 panose="02000000000000000000"/>
              <a:buChar char="○"/>
              <a:defRPr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 panose="02000000000000000000"/>
              <a:buChar char="■"/>
              <a:defRPr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 panose="02000000000000000000"/>
              <a:buChar char="●"/>
              <a:defRPr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 panose="02000000000000000000"/>
              <a:buChar char="○"/>
              <a:defRPr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 panose="02000000000000000000"/>
              <a:buChar char="■"/>
              <a:defRPr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 panose="02000000000000000000"/>
              <a:buChar char="●"/>
              <a:defRPr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 panose="02000000000000000000"/>
              <a:buChar char="○"/>
              <a:defRPr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 panose="02000000000000000000"/>
              <a:buChar char="■"/>
              <a:defRPr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hyperlink" Target="https://developer.android.com/reference/android/support/transition/Transition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5.xml"/><Relationship Id="rId3" Type="http://schemas.openxmlformats.org/officeDocument/2006/relationships/hyperlink" Target="https://developer.android.com/reference/android/support/transition/TransitionManager.html" TargetMode="External"/><Relationship Id="rId2" Type="http://schemas.openxmlformats.org/officeDocument/2006/relationships/hyperlink" Target="https://developer.android.com/reference/android/support/transition/Scene.html" TargetMode="External"/><Relationship Id="rId1" Type="http://schemas.openxmlformats.org/officeDocument/2006/relationships/hyperlink" Target="https://developer.android.com/reference/android/support/transition/Transition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hyperlink" Target="https://developer.android.com/reference/android/support/transition/TransitionManager.html" TargetMode="Externa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hyperlink" Target="https://developer.android.com/reference/android/support/transition/ChangeImageTransform.html" TargetMode="External"/><Relationship Id="rId8" Type="http://schemas.openxmlformats.org/officeDocument/2006/relationships/hyperlink" Target="https://developer.android.com/reference/android/support/transition/ChangeClipBounds.html" TargetMode="External"/><Relationship Id="rId7" Type="http://schemas.openxmlformats.org/officeDocument/2006/relationships/hyperlink" Target="https://developer.android.com/reference/android/support/transition/ChangeBounds.html" TargetMode="External"/><Relationship Id="rId6" Type="http://schemas.openxmlformats.org/officeDocument/2006/relationships/hyperlink" Target="https://developer.android.com/reference/android/support/transition/Slide.html" TargetMode="External"/><Relationship Id="rId5" Type="http://schemas.openxmlformats.org/officeDocument/2006/relationships/hyperlink" Target="https://developer.android.com/reference/android/support/transition/Explode.html" TargetMode="External"/><Relationship Id="rId4" Type="http://schemas.openxmlformats.org/officeDocument/2006/relationships/hyperlink" Target="https://developer.android.com/reference/android/support/transition/Fade.html" TargetMode="External"/><Relationship Id="rId3" Type="http://schemas.openxmlformats.org/officeDocument/2006/relationships/hyperlink" Target="https://developer.android.com/reference/android/support/transition/ArcMotion.html" TargetMode="External"/><Relationship Id="rId2" Type="http://schemas.openxmlformats.org/officeDocument/2006/relationships/hyperlink" Target="https://developer.android.com/reference/android/support/transition/PatternPathMotion.html" TargetMode="External"/><Relationship Id="rId13" Type="http://schemas.openxmlformats.org/officeDocument/2006/relationships/notesSlide" Target="../notesSlides/notesSlide7.xml"/><Relationship Id="rId12" Type="http://schemas.openxmlformats.org/officeDocument/2006/relationships/slideLayout" Target="../slideLayouts/slideLayout5.xml"/><Relationship Id="rId11" Type="http://schemas.openxmlformats.org/officeDocument/2006/relationships/hyperlink" Target="https://developer.android.com/reference/android/support/transition/ChangeTransform.html" TargetMode="External"/><Relationship Id="rId10" Type="http://schemas.openxmlformats.org/officeDocument/2006/relationships/hyperlink" Target="https://developer.android.com/reference/android/support/transition/ChangeScroll.html" TargetMode="External"/><Relationship Id="rId1" Type="http://schemas.openxmlformats.org/officeDocument/2006/relationships/hyperlink" Target="https://developer.android.com/reference/android/support/transition/PathMotion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1" Type="http://schemas.openxmlformats.org/officeDocument/2006/relationships/hyperlink" Target="https://developer.android.com/reference/android/support/transition/ChangeBound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Transition </a:t>
            </a:r>
            <a:r>
              <a:rPr lang="en-GB"/>
              <a:t>动画</a:t>
            </a:r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 to B </a:t>
            </a:r>
            <a:endParaRPr lang="en-GB"/>
          </a:p>
        </p:txBody>
      </p:sp>
      <p:pic>
        <p:nvPicPr>
          <p:cNvPr id="154" name="Google Shape;154;p22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552825" y="1172300"/>
            <a:ext cx="5528077" cy="3480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Q&amp;A</a:t>
            </a: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Android Animation APIs (</a:t>
            </a:r>
            <a:r>
              <a:rPr lang="en-GB"/>
              <a:t>主要 api 概览）</a:t>
            </a:r>
            <a:endParaRPr lang="en-GB"/>
          </a:p>
        </p:txBody>
      </p:sp>
      <p:sp>
        <p:nvSpPr>
          <p:cNvPr id="73" name="Google Shape;73;p14"/>
          <p:cNvSpPr/>
          <p:nvPr/>
        </p:nvSpPr>
        <p:spPr>
          <a:xfrm>
            <a:off x="823275" y="1255325"/>
            <a:ext cx="1173900" cy="1165500"/>
          </a:xfrm>
          <a:prstGeom prst="ellipse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View </a:t>
            </a:r>
            <a:endParaRPr sz="100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Animations</a:t>
            </a:r>
            <a:endParaRPr sz="1000">
              <a:solidFill>
                <a:srgbClr val="FFFFFF"/>
              </a:solidFill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2508125" y="1255325"/>
            <a:ext cx="1173900" cy="1165500"/>
          </a:xfrm>
          <a:prstGeom prst="ellipse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View </a:t>
            </a:r>
            <a:endParaRPr sz="100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Animator</a:t>
            </a:r>
            <a:endParaRPr sz="1000">
              <a:solidFill>
                <a:srgbClr val="FFFFFF"/>
              </a:solidFill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4331575" y="1255325"/>
            <a:ext cx="1173900" cy="1165500"/>
          </a:xfrm>
          <a:prstGeom prst="ellipse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Object </a:t>
            </a:r>
            <a:endParaRPr sz="100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Animator</a:t>
            </a:r>
            <a:endParaRPr sz="1000">
              <a:solidFill>
                <a:srgbClr val="FFFFFF"/>
              </a:solidFill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6057200" y="1255325"/>
            <a:ext cx="1173900" cy="1165500"/>
          </a:xfrm>
          <a:prstGeom prst="ellipse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View </a:t>
            </a:r>
            <a:endParaRPr sz="100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Property</a:t>
            </a:r>
            <a:endParaRPr sz="100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Animator</a:t>
            </a:r>
            <a:endParaRPr sz="1000">
              <a:solidFill>
                <a:srgbClr val="FFFFFF"/>
              </a:solidFill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1505525" y="2848025"/>
            <a:ext cx="1173900" cy="1165500"/>
          </a:xfrm>
          <a:prstGeom prst="ellipse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solidFill>
                  <a:schemeClr val="bg1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1"/>
              </a:rPr>
              <a:t>Transition</a:t>
            </a:r>
            <a:r>
              <a:rPr lang="en-GB" sz="1200" b="1">
                <a:solidFill>
                  <a:schemeClr val="bg1"/>
                </a:solidFill>
                <a:highlight>
                  <a:schemeClr val="lt1"/>
                </a:highlight>
              </a:rPr>
              <a:t> </a:t>
            </a:r>
            <a:endParaRPr lang="en-GB" sz="1200" b="1">
              <a:solidFill>
                <a:schemeClr val="bg1"/>
              </a:solidFill>
              <a:highlight>
                <a:schemeClr val="lt1"/>
              </a:highlight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5186525" y="2848025"/>
            <a:ext cx="1173900" cy="1165500"/>
          </a:xfrm>
          <a:prstGeom prst="ellipse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Physics</a:t>
            </a:r>
            <a:endParaRPr sz="1000">
              <a:solidFill>
                <a:srgbClr val="FFFFFF"/>
              </a:solidFill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3346025" y="2848025"/>
            <a:ext cx="1173900" cy="1165500"/>
          </a:xfrm>
          <a:prstGeom prst="ellipse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Animated</a:t>
            </a:r>
            <a:endParaRPr sz="100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Vector</a:t>
            </a:r>
            <a:endParaRPr sz="100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Drawable</a:t>
            </a:r>
            <a:endParaRPr sz="1000">
              <a:solidFill>
                <a:srgbClr val="FFFFFF"/>
              </a:solidFill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6888450" y="2848025"/>
            <a:ext cx="1173900" cy="1165500"/>
          </a:xfrm>
          <a:prstGeom prst="ellipse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Motion</a:t>
            </a:r>
            <a:endParaRPr sz="100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Layout</a:t>
            </a:r>
            <a:endParaRPr sz="1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Animator</a:t>
            </a:r>
            <a:endParaRPr lang="en-GB"/>
          </a:p>
        </p:txBody>
      </p:sp>
      <p:sp>
        <p:nvSpPr>
          <p:cNvPr id="86" name="Google Shape;86;p15"/>
          <p:cNvSpPr/>
          <p:nvPr/>
        </p:nvSpPr>
        <p:spPr>
          <a:xfrm>
            <a:off x="562450" y="2571750"/>
            <a:ext cx="1695492" cy="480924"/>
          </a:xfrm>
          <a:prstGeom prst="flowChartTerminator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FFFF"/>
                </a:solidFill>
              </a:rPr>
              <a:t>ObjectAnimator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87" name="Google Shape;87;p15"/>
          <p:cNvSpPr/>
          <p:nvPr/>
        </p:nvSpPr>
        <p:spPr>
          <a:xfrm>
            <a:off x="3339575" y="2571750"/>
            <a:ext cx="1695492" cy="480924"/>
          </a:xfrm>
          <a:prstGeom prst="flowChartTerminator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FFFF"/>
                </a:solidFill>
              </a:rPr>
              <a:t>Value</a:t>
            </a:r>
            <a:r>
              <a:rPr lang="en-GB">
                <a:solidFill>
                  <a:srgbClr val="FFFFFF"/>
                </a:solidFill>
              </a:rPr>
              <a:t>Animator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88" name="Google Shape;88;p15"/>
          <p:cNvSpPr/>
          <p:nvPr/>
        </p:nvSpPr>
        <p:spPr>
          <a:xfrm>
            <a:off x="5953675" y="2571750"/>
            <a:ext cx="1695492" cy="480924"/>
          </a:xfrm>
          <a:prstGeom prst="flowChartTerminator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FFFF"/>
                </a:solidFill>
              </a:rPr>
              <a:t>Animator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89" name="Google Shape;89;p15"/>
          <p:cNvSpPr/>
          <p:nvPr/>
        </p:nvSpPr>
        <p:spPr>
          <a:xfrm>
            <a:off x="3061213" y="3726800"/>
            <a:ext cx="2252232" cy="552690"/>
          </a:xfrm>
          <a:prstGeom prst="flowChartTerminator">
            <a:avLst/>
          </a:prstGeom>
          <a:solidFill>
            <a:srgbClr val="F1C232"/>
          </a:solidFill>
          <a:ln w="9525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FFFF"/>
                </a:solidFill>
              </a:rPr>
              <a:t>PropertyValuesHolder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3015737" y="1392400"/>
            <a:ext cx="2343168" cy="602694"/>
          </a:xfrm>
          <a:prstGeom prst="flowChartTerminator">
            <a:avLst/>
          </a:prstGeom>
          <a:solidFill>
            <a:srgbClr val="F1C232"/>
          </a:solidFill>
          <a:ln w="9525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FFFF"/>
                </a:solidFill>
              </a:rPr>
              <a:t>ViewPropertyAnimator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1" name="Google Shape;91;p15"/>
          <p:cNvSpPr/>
          <p:nvPr/>
        </p:nvSpPr>
        <p:spPr>
          <a:xfrm>
            <a:off x="5953675" y="3762688"/>
            <a:ext cx="1695492" cy="480924"/>
          </a:xfrm>
          <a:prstGeom prst="flowChartTerminator">
            <a:avLst/>
          </a:pr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FFFF"/>
                </a:solidFill>
              </a:rPr>
              <a:t>AnimatorSet</a:t>
            </a:r>
            <a:endParaRPr>
              <a:solidFill>
                <a:srgbClr val="FFFFFF"/>
              </a:solidFill>
            </a:endParaRPr>
          </a:p>
        </p:txBody>
      </p:sp>
      <p:cxnSp>
        <p:nvCxnSpPr>
          <p:cNvPr id="92" name="Google Shape;92;p15"/>
          <p:cNvCxnSpPr>
            <a:stCxn id="86" idx="3"/>
            <a:endCxn id="87" idx="1"/>
          </p:cNvCxnSpPr>
          <p:nvPr/>
        </p:nvCxnSpPr>
        <p:spPr>
          <a:xfrm>
            <a:off x="2257942" y="2812212"/>
            <a:ext cx="10815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3" name="Google Shape;93;p15"/>
          <p:cNvSpPr txBox="1"/>
          <p:nvPr/>
        </p:nvSpPr>
        <p:spPr>
          <a:xfrm>
            <a:off x="2397513" y="2631913"/>
            <a:ext cx="8025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1">
                <a:solidFill>
                  <a:srgbClr val="000080"/>
                </a:solidFill>
                <a:highlight>
                  <a:srgbClr val="FFFFFF"/>
                </a:highlight>
              </a:rPr>
              <a:t>extends</a:t>
            </a:r>
            <a:endParaRPr sz="1050" b="1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cxnSp>
        <p:nvCxnSpPr>
          <p:cNvPr id="94" name="Google Shape;94;p15"/>
          <p:cNvCxnSpPr>
            <a:stCxn id="89" idx="0"/>
            <a:endCxn id="87" idx="2"/>
          </p:cNvCxnSpPr>
          <p:nvPr/>
        </p:nvCxnSpPr>
        <p:spPr>
          <a:xfrm rot="10800000">
            <a:off x="4187329" y="3052700"/>
            <a:ext cx="0" cy="674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5" name="Google Shape;95;p15"/>
          <p:cNvSpPr txBox="1"/>
          <p:nvPr/>
        </p:nvSpPr>
        <p:spPr>
          <a:xfrm>
            <a:off x="3786063" y="3209425"/>
            <a:ext cx="8025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1">
                <a:solidFill>
                  <a:srgbClr val="000080"/>
                </a:solidFill>
                <a:highlight>
                  <a:srgbClr val="FFFFFF"/>
                </a:highlight>
              </a:rPr>
              <a:t>Used By</a:t>
            </a:r>
            <a:endParaRPr sz="1050" b="1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cxnSp>
        <p:nvCxnSpPr>
          <p:cNvPr id="96" name="Google Shape;96;p15"/>
          <p:cNvCxnSpPr>
            <a:stCxn id="90" idx="2"/>
            <a:endCxn id="87" idx="0"/>
          </p:cNvCxnSpPr>
          <p:nvPr/>
        </p:nvCxnSpPr>
        <p:spPr>
          <a:xfrm>
            <a:off x="4187322" y="1995094"/>
            <a:ext cx="0" cy="576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7" name="Google Shape;97;p15"/>
          <p:cNvSpPr txBox="1"/>
          <p:nvPr/>
        </p:nvSpPr>
        <p:spPr>
          <a:xfrm>
            <a:off x="3704177" y="2054400"/>
            <a:ext cx="9663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1">
                <a:solidFill>
                  <a:srgbClr val="000080"/>
                </a:solidFill>
                <a:highlight>
                  <a:srgbClr val="FFFFFF"/>
                </a:highlight>
              </a:rPr>
              <a:t>Backed By</a:t>
            </a:r>
            <a:endParaRPr sz="1050" b="1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cxnSp>
        <p:nvCxnSpPr>
          <p:cNvPr id="98" name="Google Shape;98;p15"/>
          <p:cNvCxnSpPr>
            <a:stCxn id="87" idx="3"/>
            <a:endCxn id="88" idx="1"/>
          </p:cNvCxnSpPr>
          <p:nvPr/>
        </p:nvCxnSpPr>
        <p:spPr>
          <a:xfrm>
            <a:off x="5035067" y="2812212"/>
            <a:ext cx="9186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9" name="Google Shape;99;p15"/>
          <p:cNvSpPr txBox="1"/>
          <p:nvPr/>
        </p:nvSpPr>
        <p:spPr>
          <a:xfrm>
            <a:off x="5174613" y="2631888"/>
            <a:ext cx="8025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1">
                <a:solidFill>
                  <a:srgbClr val="000080"/>
                </a:solidFill>
                <a:highlight>
                  <a:srgbClr val="FFFFFF"/>
                </a:highlight>
              </a:rPr>
              <a:t>extends</a:t>
            </a:r>
            <a:endParaRPr sz="1050" b="1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cxnSp>
        <p:nvCxnSpPr>
          <p:cNvPr id="100" name="Google Shape;100;p15"/>
          <p:cNvCxnSpPr>
            <a:stCxn id="91" idx="0"/>
            <a:endCxn id="88" idx="2"/>
          </p:cNvCxnSpPr>
          <p:nvPr/>
        </p:nvCxnSpPr>
        <p:spPr>
          <a:xfrm rot="10800000">
            <a:off x="6801421" y="3052588"/>
            <a:ext cx="0" cy="710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1" name="Google Shape;101;p15"/>
          <p:cNvSpPr txBox="1"/>
          <p:nvPr/>
        </p:nvSpPr>
        <p:spPr>
          <a:xfrm>
            <a:off x="6400163" y="3227375"/>
            <a:ext cx="8025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1">
                <a:solidFill>
                  <a:srgbClr val="000080"/>
                </a:solidFill>
                <a:highlight>
                  <a:srgbClr val="FFFFFF"/>
                </a:highlight>
              </a:rPr>
              <a:t>extends</a:t>
            </a:r>
            <a:endParaRPr sz="1050" b="1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ValueAnimator </a:t>
            </a:r>
            <a:r>
              <a:rPr lang="en-GB"/>
              <a:t>原理</a:t>
            </a:r>
            <a:endParaRPr lang="en-GB"/>
          </a:p>
        </p:txBody>
      </p:sp>
      <p:sp>
        <p:nvSpPr>
          <p:cNvPr id="107" name="Google Shape;107;p16"/>
          <p:cNvSpPr txBox="1"/>
          <p:nvPr/>
        </p:nvSpPr>
        <p:spPr>
          <a:xfrm>
            <a:off x="363600" y="851325"/>
            <a:ext cx="4406700" cy="3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highlight>
                  <a:srgbClr val="FFFFFF"/>
                </a:highlight>
              </a:rPr>
              <a:t>使用 Choreographer.getInstance().postFrameCallback()</a:t>
            </a:r>
            <a:endParaRPr sz="1200" b="1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sp>
        <p:nvSpPr>
          <p:cNvPr id="108" name="Google Shape;108;p16"/>
          <p:cNvSpPr txBox="1"/>
          <p:nvPr/>
        </p:nvSpPr>
        <p:spPr>
          <a:xfrm>
            <a:off x="523225" y="1383425"/>
            <a:ext cx="3777900" cy="31254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// ValueAnimater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private void start(boolean playBackwards) {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…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// start 方法里面添加回调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addAnimationCallback(0);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… 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}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public final boolean doAnimationFrame(long frameTime) {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…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// 每一帧检查一次是否时间已经结束，结束后移除回调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boolean finished = animateBasedOnTime(currentTime);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if (finished) {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endAnimation();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}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...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}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4621925" y="1509225"/>
            <a:ext cx="3777900" cy="2999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// AnimationHandler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private final Choreographer.FrameCallback mFrameCallback = new Choreographer.FrameCallback() {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@Override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public void doFrame(long frameTimeNanos) {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doAnimationFrame(getProvider().getFrameTime());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if (mAnimationCallbacks.size() &gt; 0) {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    getProvider().postFrameCallback(this);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}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}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};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Transition</a:t>
            </a:r>
            <a:endParaRPr lang="en-GB"/>
          </a:p>
        </p:txBody>
      </p:sp>
      <p:sp>
        <p:nvSpPr>
          <p:cNvPr id="115" name="Google Shape;115;p17"/>
          <p:cNvSpPr txBox="1"/>
          <p:nvPr/>
        </p:nvSpPr>
        <p:spPr>
          <a:xfrm>
            <a:off x="363600" y="2399100"/>
            <a:ext cx="6519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1"/>
              </a:rPr>
              <a:t>Transition</a:t>
            </a:r>
            <a:r>
              <a:rPr lang="en-GB"/>
              <a:t> : 场景 （scene）更换期间作用在目标上的动画</a:t>
            </a:r>
            <a:endParaRPr sz="1200" b="1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363600" y="1370400"/>
            <a:ext cx="6519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2"/>
              </a:rPr>
              <a:t>Scene</a:t>
            </a:r>
            <a:r>
              <a:rPr lang="en-GB"/>
              <a:t> : 场景表示应用场景时，View 层次结构中各种属性将具有的值的集合。</a:t>
            </a:r>
            <a:endParaRPr sz="1200" b="1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363600" y="1884750"/>
            <a:ext cx="6519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3"/>
              </a:rPr>
              <a:t>TransitionManager</a:t>
            </a:r>
            <a:r>
              <a:rPr lang="en-GB"/>
              <a:t> : 管理在场景发生更改时触发的一组过渡。</a:t>
            </a: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sp>
        <p:nvSpPr>
          <p:cNvPr id="118" name="Google Shape;118;p17"/>
          <p:cNvSpPr txBox="1"/>
          <p:nvPr/>
        </p:nvSpPr>
        <p:spPr>
          <a:xfrm>
            <a:off x="363600" y="985500"/>
            <a:ext cx="6519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单个页面内场景切换主要使用类：</a:t>
            </a:r>
            <a:endParaRPr sz="1200" b="1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TransitionManager</a:t>
            </a:r>
            <a:endParaRPr lang="en-GB"/>
          </a:p>
        </p:txBody>
      </p:sp>
      <p:sp>
        <p:nvSpPr>
          <p:cNvPr id="124" name="Google Shape;124;p18"/>
          <p:cNvSpPr txBox="1"/>
          <p:nvPr/>
        </p:nvSpPr>
        <p:spPr>
          <a:xfrm>
            <a:off x="378840" y="970260"/>
            <a:ext cx="6519000" cy="12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1"/>
              </a:rPr>
              <a:t>TransitionManager</a:t>
            </a:r>
            <a:r>
              <a:rPr lang="en-GB" sz="1050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 ：</a:t>
            </a:r>
            <a:r>
              <a:rPr lang="en-GB" sz="1050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管理 Scene 的切换，主要有以下两个方法</a:t>
            </a:r>
            <a:endParaRPr sz="105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504825" lvl="0" indent="-342900" algn="l" rtl="0">
              <a:spcBef>
                <a:spcPts val="0"/>
              </a:spcBef>
              <a:spcAft>
                <a:spcPts val="0"/>
              </a:spcAft>
              <a:buSzPts val="1050"/>
              <a:buFont typeface="Arial" panose="020B0604020202020204" pitchFamily="34" charset="0"/>
              <a:buChar char="•"/>
            </a:pPr>
            <a:r>
              <a:rPr lang="en-GB" sz="1300"/>
              <a:t>TransitionManager.go(mNextScene , mTransition)</a:t>
            </a:r>
            <a:endParaRPr sz="1300"/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highlight>
                <a:srgbClr val="FFFFFF"/>
              </a:highlight>
            </a:endParaRPr>
          </a:p>
          <a:p>
            <a:pPr marL="504825" lvl="0" indent="-342900" algn="l" rtl="0">
              <a:spcBef>
                <a:spcPts val="0"/>
              </a:spcBef>
              <a:spcAft>
                <a:spcPts val="0"/>
              </a:spcAft>
              <a:buSzPts val="1050"/>
              <a:buFont typeface="Arial" panose="020B0604020202020204" pitchFamily="34" charset="0"/>
              <a:buChar char="•"/>
            </a:pPr>
            <a:r>
              <a:rPr lang="en-GB" sz="1300"/>
              <a:t>TransitionManager.beginDelayedTransition(mSceneRootLayout , mTransition)</a:t>
            </a:r>
            <a:endParaRPr sz="1300"/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440875" y="2297725"/>
            <a:ext cx="7143600" cy="2643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// TransitionManager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private static void changeScene(Scene scene, Transition transition) {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final ViewGroup sceneRoot = scene.getSceneRoot();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    …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    // captureValues ( 通过 captureHierarchy 保存当前 scene 属性集合)  &amp; previousScene.exit();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    sceneChangeSetup(sceneRoot, transitionClone);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    // enter 时设置 tag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    scene.enter();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    sceneChangeRunTransition(sceneRoot, transitionClone);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    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   }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}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Transition</a:t>
            </a:r>
            <a:endParaRPr lang="en-GB"/>
          </a:p>
        </p:txBody>
      </p:sp>
      <p:sp>
        <p:nvSpPr>
          <p:cNvPr id="131" name="Google Shape;131;p19"/>
          <p:cNvSpPr txBox="1"/>
          <p:nvPr/>
        </p:nvSpPr>
        <p:spPr>
          <a:xfrm>
            <a:off x="363600" y="838525"/>
            <a:ext cx="6519000" cy="414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GB"/>
              <a:t>为 </a:t>
            </a:r>
            <a:r>
              <a:rPr lang="en-GB"/>
              <a:t>Transition 提供路径支持</a:t>
            </a:r>
            <a:endParaRPr lang="en-GB"/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1"/>
              </a:rPr>
              <a:t>PathMotion</a:t>
            </a:r>
            <a:r>
              <a:rPr lang="en-GB"/>
              <a:t>、</a:t>
            </a: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2"/>
              </a:rPr>
              <a:t>PatternPathMotion</a:t>
            </a:r>
            <a:r>
              <a:rPr lang="en-GB"/>
              <a:t>、</a:t>
            </a: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3"/>
              </a:rPr>
              <a:t>ArcMotion</a:t>
            </a:r>
            <a:endParaRPr sz="1200" b="1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AutoNum type="arabicPeriod"/>
            </a:pPr>
            <a:r>
              <a:rPr lang="en-GB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Transition 的间距子类</a:t>
            </a: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4"/>
              </a:rPr>
              <a:t>Fade</a:t>
            </a:r>
            <a:r>
              <a:rPr lang="en-GB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、</a:t>
            </a: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5"/>
              </a:rPr>
              <a:t>Explode</a:t>
            </a:r>
            <a:r>
              <a:rPr lang="en-GB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、</a:t>
            </a: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6"/>
              </a:rPr>
              <a:t>Slide</a:t>
            </a: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AutoNum type="arabicPeriod"/>
            </a:pPr>
            <a:r>
              <a:rPr lang="en-GB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Transition 的直接子类</a:t>
            </a: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7"/>
              </a:rPr>
              <a:t>ChangeBounds</a:t>
            </a:r>
            <a:r>
              <a:rPr lang="en-GB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、</a:t>
            </a: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8"/>
              </a:rPr>
              <a:t>ChangeClipBounds</a:t>
            </a:r>
            <a:r>
              <a:rPr lang="en-GB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、</a:t>
            </a: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9"/>
              </a:rPr>
              <a:t>ChangeImageTransform</a:t>
            </a:r>
            <a:r>
              <a:rPr lang="en-GB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、</a:t>
            </a: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10"/>
              </a:rPr>
              <a:t>ChangeScroll</a:t>
            </a:r>
            <a:r>
              <a:rPr lang="en-GB"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rPr>
              <a:t>、</a:t>
            </a: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11"/>
              </a:rPr>
              <a:t>ChangeTransform</a:t>
            </a: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场景切换</a:t>
            </a:r>
            <a:endParaRPr lang="en-GB"/>
          </a:p>
        </p:txBody>
      </p:sp>
      <p:sp>
        <p:nvSpPr>
          <p:cNvPr id="137" name="Google Shape;137;p20"/>
          <p:cNvSpPr/>
          <p:nvPr/>
        </p:nvSpPr>
        <p:spPr>
          <a:xfrm>
            <a:off x="650275" y="893400"/>
            <a:ext cx="1173900" cy="11655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Scene A</a:t>
            </a:r>
            <a:endParaRPr sz="1000">
              <a:solidFill>
                <a:srgbClr val="FFFFFF"/>
              </a:solidFill>
            </a:endParaRPr>
          </a:p>
        </p:txBody>
      </p:sp>
      <p:sp>
        <p:nvSpPr>
          <p:cNvPr id="138" name="Google Shape;138;p20"/>
          <p:cNvSpPr/>
          <p:nvPr/>
        </p:nvSpPr>
        <p:spPr>
          <a:xfrm>
            <a:off x="5368675" y="875638"/>
            <a:ext cx="1173900" cy="11655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</a:rPr>
              <a:t>Scene B</a:t>
            </a:r>
            <a:endParaRPr sz="1000">
              <a:solidFill>
                <a:srgbClr val="FFFFFF"/>
              </a:solidFill>
            </a:endParaRPr>
          </a:p>
        </p:txBody>
      </p:sp>
      <p:sp>
        <p:nvSpPr>
          <p:cNvPr id="139" name="Google Shape;139;p20"/>
          <p:cNvSpPr txBox="1"/>
          <p:nvPr/>
        </p:nvSpPr>
        <p:spPr>
          <a:xfrm>
            <a:off x="650275" y="2263175"/>
            <a:ext cx="6141600" cy="2780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// 针对 addTarget 的 view 执行对应的 transition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// 捕获起始场景中该属性的值，然后将这些值作为startValues传递给 createAnimator 在以后的调用中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public voidcaptureStartValues(TransitionValuestransitionValues) {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   ...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}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public void captureEndValues(TransitionValues transitionValues) {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   ...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}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// 创建一个动画，作用到 startValues 和 endValues 上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public Animator createAnimator(final ViewGroup sceneRoot, TransitionValues startValues,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       TransitionValues endValues) {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   ...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}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cxnSp>
        <p:nvCxnSpPr>
          <p:cNvPr id="140" name="Google Shape;140;p20"/>
          <p:cNvCxnSpPr>
            <a:stCxn id="137" idx="6"/>
            <a:endCxn id="138" idx="2"/>
          </p:cNvCxnSpPr>
          <p:nvPr/>
        </p:nvCxnSpPr>
        <p:spPr>
          <a:xfrm rot="10800000" flipH="1">
            <a:off x="1824175" y="1458450"/>
            <a:ext cx="3544500" cy="17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1" name="Google Shape;141;p20"/>
          <p:cNvSpPr txBox="1"/>
          <p:nvPr/>
        </p:nvSpPr>
        <p:spPr>
          <a:xfrm>
            <a:off x="2845535" y="1151281"/>
            <a:ext cx="1501800" cy="5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1">
                <a:solidFill>
                  <a:srgbClr val="000080"/>
                </a:solidFill>
                <a:highlight>
                  <a:srgbClr val="FFFFFF"/>
                </a:highlight>
              </a:rPr>
              <a:t>What changed</a:t>
            </a:r>
            <a:endParaRPr sz="1050" b="1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1">
                <a:solidFill>
                  <a:srgbClr val="000080"/>
                </a:solidFill>
                <a:highlight>
                  <a:srgbClr val="FFFFFF"/>
                </a:highlight>
              </a:rPr>
              <a:t>Animate difference</a:t>
            </a:r>
            <a:endParaRPr sz="1050" b="1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ChangeBounds</a:t>
            </a:r>
            <a:endParaRPr lang="en-GB"/>
          </a:p>
        </p:txBody>
      </p:sp>
      <p:sp>
        <p:nvSpPr>
          <p:cNvPr id="147" name="Google Shape;147;p21"/>
          <p:cNvSpPr txBox="1"/>
          <p:nvPr/>
        </p:nvSpPr>
        <p:spPr>
          <a:xfrm>
            <a:off x="346275" y="842200"/>
            <a:ext cx="65190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>
                <a:solidFill>
                  <a:srgbClr val="039BE5"/>
                </a:solidFill>
                <a:uFill>
                  <a:noFill/>
                </a:u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  <a:hlinkClick r:id="rId1"/>
              </a:rPr>
              <a:t>ChangeBounds</a:t>
            </a:r>
            <a:r>
              <a:rPr lang="en-GB"/>
              <a:t>: size &amp; position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 panose="0200000000000000000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pic>
        <p:nvPicPr>
          <p:cNvPr id="148" name="Google Shape;148;p21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346275" y="1227100"/>
            <a:ext cx="5489017" cy="361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2452</Words>
  <Application>WPS 演示</Application>
  <PresentationFormat/>
  <Paragraphs>192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宋体</vt:lpstr>
      <vt:lpstr>Wingdings</vt:lpstr>
      <vt:lpstr>Arial</vt:lpstr>
      <vt:lpstr>Roboto</vt:lpstr>
      <vt:lpstr>Comic Sans MS</vt:lpstr>
      <vt:lpstr>宋体</vt:lpstr>
      <vt:lpstr>宋体-简</vt:lpstr>
      <vt:lpstr>微软雅黑</vt:lpstr>
      <vt:lpstr>汉仪旗黑</vt:lpstr>
      <vt:lpstr>Arial Unicode MS</vt:lpstr>
      <vt:lpstr>Arial Bold Italic</vt:lpstr>
      <vt:lpstr>Arial Bold</vt:lpstr>
      <vt:lpstr>Material</vt:lpstr>
      <vt:lpstr>Transition 动画</vt:lpstr>
      <vt:lpstr>Android Animation APIs (主要 api 概览）</vt:lpstr>
      <vt:lpstr> Animator</vt:lpstr>
      <vt:lpstr>ValueAnimator 原理</vt:lpstr>
      <vt:lpstr>Transition</vt:lpstr>
      <vt:lpstr>TransitionManager</vt:lpstr>
      <vt:lpstr>Transition</vt:lpstr>
      <vt:lpstr>场景切换</vt:lpstr>
      <vt:lpstr>ChangeBounds</vt:lpstr>
      <vt:lpstr>A to B 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动画</dc:title>
  <dc:creator/>
  <cp:lastModifiedBy>lipengfei</cp:lastModifiedBy>
  <cp:revision>1</cp:revision>
  <dcterms:created xsi:type="dcterms:W3CDTF">2023-04-24T04:02:30Z</dcterms:created>
  <dcterms:modified xsi:type="dcterms:W3CDTF">2023-04-24T04:02:30Z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2052-5.1.0.7912</vt:lpwstr>
  </property>
</Properties>
</file>