
<file path=[Content_Types].xml><?xml version="1.0" encoding="utf-8"?>
<Types xmlns="http://schemas.openxmlformats.org/package/2006/content-types">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
  </p:notesMasterIdLst>
  <p:sldIdLst>
    <p:sldId id="256" r:id="rId3"/>
    <p:sldId id="269" r:id="rId5"/>
    <p:sldId id="268" r:id="rId6"/>
    <p:sldId id="281" r:id="rId7"/>
    <p:sldId id="282" r:id="rId8"/>
    <p:sldId id="257" r:id="rId9"/>
    <p:sldId id="258" r:id="rId10"/>
    <p:sldId id="283" r:id="rId11"/>
    <p:sldId id="287" r:id="rId12"/>
    <p:sldId id="288" r:id="rId13"/>
    <p:sldId id="289" r:id="rId14"/>
    <p:sldId id="291" r:id="rId15"/>
    <p:sldId id="290" r:id="rId16"/>
    <p:sldId id="266" r:id="rId17"/>
  </p:sldIdLst>
  <p:sldSz cx="9144000" cy="5143500"/>
  <p:notesSz cx="6858000" cy="9144000"/>
  <p:embeddedFontLst>
    <p:embeddedFont>
      <p:font typeface="Roboto" panose="02000000000000000000"/>
      <p:regular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pengfei" initials="l"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FEF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p:cViewPr varScale="1">
        <p:scale>
          <a:sx n="100" d="100"/>
          <a:sy n="100" d="100"/>
        </p:scale>
        <p:origin x="0" y="0"/>
      </p:cViewPr>
      <p:guideLst>
        <p:guide orient="horz" pos="1631"/>
        <p:guide pos="2942"/>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2" Type="http://schemas.openxmlformats.org/officeDocument/2006/relationships/font" Target="fonts/font1.fntdata"/><Relationship Id="rId21" Type="http://schemas.openxmlformats.org/officeDocument/2006/relationships/commentAuthors" Target="commentAuthors.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2" name="Shape 2"/>
        <p:cNvGrpSpPr/>
        <p:nvPr/>
      </p:nvGrpSpPr>
      <p:grpSpPr>
        <a:xfrm>
          <a:off x="0" y="0"/>
          <a:ext cx="0" cy="0"/>
          <a:chOff x="0" y="0"/>
          <a:chExt cx="0" cy="0"/>
        </a:xfrm>
      </p:grpSpPr>
      <p:sp>
        <p:nvSpPr>
          <p:cNvPr id="3" name="Google Shape;3;n"/>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developer.android.com/training/animation" TargetMode="External"/><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63" name="Shape 63"/>
        <p:cNvGrpSpPr/>
        <p:nvPr/>
      </p:nvGrpSpPr>
      <p:grpSpPr>
        <a:xfrm>
          <a:off x="0" y="0"/>
          <a:ext cx="0" cy="0"/>
          <a:chOff x="0" y="0"/>
          <a:chExt cx="0" cy="0"/>
        </a:xfrm>
      </p:grpSpPr>
      <p:sp>
        <p:nvSpPr>
          <p:cNvPr id="64" name="Google Shape;64;p:notes"/>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官方文档：</a:t>
            </a:r>
            <a:r>
              <a:rPr lang="en-GB" u="sng">
                <a:solidFill>
                  <a:schemeClr val="hlink"/>
                </a:solidFill>
                <a:hlinkClick r:id="rId3"/>
              </a:rPr>
              <a:t>https://cmake.org/</a:t>
            </a:r>
            <a:endParaRPr lang="en-GB" u="sng">
              <a:solidFill>
                <a:schemeClr val="hlin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1"/>
          </p:nvPr>
        </p:nvSpPr>
        <p:spPr/>
        <p:txBody>
          <a:bodyPr/>
          <a:p>
            <a:pPr marL="158750" indent="0">
              <a:buNone/>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1"/>
          </p:nvPr>
        </p:nvSpPr>
        <p:spPr/>
        <p:txBody>
          <a:bodyPr/>
          <a:p>
            <a:r>
              <a:rPr lang="zh-CN" altLang="en-US"/>
              <a:t>https://www.dafaycoding.com/article/cpp-basic-compiler</a:t>
            </a:r>
            <a:endParaRPr lang="zh-CN" altLang="en-US"/>
          </a:p>
          <a:p>
            <a:pPr marL="158750" indent="0">
              <a:buNone/>
            </a:pP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68" name="Shape 68"/>
        <p:cNvGrpSpPr/>
        <p:nvPr/>
      </p:nvGrpSpPr>
      <p:grpSpPr>
        <a:xfrm>
          <a:off x="0" y="0"/>
          <a:ext cx="0" cy="0"/>
          <a:chOff x="0" y="0"/>
          <a:chExt cx="0" cy="0"/>
        </a:xfrm>
      </p:grpSpPr>
      <p:sp>
        <p:nvSpPr>
          <p:cNvPr id="69" name="Google Shape;69;g7c05972c98_0_68: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7c05972c98_0_6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a:p>
            <a:pPr marL="0" lvl="0" indent="0" algn="l" rtl="0">
              <a:spcBef>
                <a:spcPts val="0"/>
              </a:spcBef>
              <a:spcAft>
                <a:spcPts val="0"/>
              </a:spcAft>
              <a:buNone/>
            </a:pPr>
          </a:p>
          <a:p>
            <a:pPr marL="0" lvl="0" indent="0" algn="l" rtl="0">
              <a:spcBef>
                <a:spcPts val="0"/>
              </a:spcBef>
              <a:spcAft>
                <a:spcPts val="0"/>
              </a:spcAft>
              <a:buNone/>
            </a:p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81" name="Shape 81"/>
        <p:cNvGrpSpPr/>
        <p:nvPr/>
      </p:nvGrpSpPr>
      <p:grpSpPr>
        <a:xfrm>
          <a:off x="0" y="0"/>
          <a:ext cx="0" cy="0"/>
          <a:chOff x="0" y="0"/>
          <a:chExt cx="0" cy="0"/>
        </a:xfrm>
      </p:grpSpPr>
      <p:sp>
        <p:nvSpPr>
          <p:cNvPr id="82" name="Google Shape;82;g7c078411fe_0_12: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7c078411fe_0_1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050">
              <a:highlight>
                <a:srgbClr val="FFFFFF"/>
              </a:highlight>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55" name="Shape 155"/>
        <p:cNvGrpSpPr/>
        <p:nvPr/>
      </p:nvGrpSpPr>
      <p:grpSpPr>
        <a:xfrm>
          <a:off x="0" y="0"/>
          <a:ext cx="0" cy="0"/>
          <a:chOff x="0" y="0"/>
          <a:chExt cx="0" cy="0"/>
        </a:xfrm>
      </p:grpSpPr>
      <p:sp>
        <p:nvSpPr>
          <p:cNvPr id="156" name="Google Shape;156;g6d4a6915c5_0_33:notes"/>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6d4a6915c5_0_33: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matchingName="Title slid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 name="Google Shape;11;p2"/>
          <p:cNvSpPr/>
          <p:nvPr/>
        </p:nvSpPr>
        <p:spPr>
          <a:xfrm flipH="1">
            <a:off x="8246400" y="4245875"/>
            <a:ext cx="897600" cy="897600"/>
          </a:xfrm>
          <a:prstGeom prst="round1Rect">
            <a:avLst>
              <a:gd name="adj" fmla="val 16667"/>
            </a:avLst>
          </a:prstGeom>
          <a:solidFill>
            <a:schemeClr val="lt1">
              <a:alpha val="6808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 name="Google Shape;12;p2"/>
          <p:cNvSpPr txBox="1"/>
          <p:nvPr>
            <p:ph type="ctrTitle"/>
          </p:nvPr>
        </p:nvSpPr>
        <p:spPr>
          <a:xfrm>
            <a:off x="390525" y="1819275"/>
            <a:ext cx="8222100" cy="933600"/>
          </a:xfrm>
          <a:prstGeom prst="rect">
            <a:avLst/>
          </a:prstGeom>
        </p:spPr>
        <p:txBody>
          <a:bodyPr spcFirstLastPara="1" wrap="square" lIns="91425" tIns="91425" rIns="91425" bIns="91425" anchor="b"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 name="Google Shape;13;p2"/>
          <p:cNvSpPr txBox="1"/>
          <p:nvPr>
            <p:ph type="subTitle" idx="1"/>
          </p:nvPr>
        </p:nvSpPr>
        <p:spPr>
          <a:xfrm>
            <a:off x="390525" y="2789130"/>
            <a:ext cx="8222100" cy="432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matchingName="Section header">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7" name="Google Shape;17;p3"/>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matchingName="Title and body">
  <p:cSld name="TITLE_AND_BODY">
    <p:spTree>
      <p:nvGrpSpPr>
        <p:cNvPr id="18" name="Shape 18"/>
        <p:cNvGrpSpPr/>
        <p:nvPr/>
      </p:nvGrpSpPr>
      <p:grpSpPr>
        <a:xfrm>
          <a:off x="0" y="0"/>
          <a:ext cx="0" cy="0"/>
          <a:chOff x="0" y="0"/>
          <a:chExt cx="0" cy="0"/>
        </a:xfrm>
      </p:grpSpPr>
      <p:sp>
        <p:nvSpPr>
          <p:cNvPr id="19" name="Google Shape;19;p4"/>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1" name="Google Shape;21;p4"/>
          <p:cNvSpPr txBox="1"/>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2" name="Google Shape;22;p4"/>
          <p:cNvSpPr txBox="1"/>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p:txBody>
      </p:sp>
      <p:sp>
        <p:nvSpPr>
          <p:cNvPr id="23" name="Google Shape;23;p4"/>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matchingName="Title and two columns">
  <p:cSld name="TITLE_AND_TWO_COLUMNS">
    <p:spTree>
      <p:nvGrpSpPr>
        <p:cNvPr id="24" name="Shape 24"/>
        <p:cNvGrpSpPr/>
        <p:nvPr/>
      </p:nvGrpSpPr>
      <p:grpSpPr>
        <a:xfrm>
          <a:off x="0" y="0"/>
          <a:ext cx="0" cy="0"/>
          <a:chOff x="0" y="0"/>
          <a:chExt cx="0" cy="0"/>
        </a:xfrm>
      </p:grpSpPr>
      <p:sp>
        <p:nvSpPr>
          <p:cNvPr id="25" name="Google Shape;25;p5"/>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 name="Google Shape;27;p5"/>
          <p:cNvSpPr txBox="1"/>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8" name="Google Shape;28;p5"/>
          <p:cNvSpPr txBox="1"/>
          <p:nvPr>
            <p:ph type="body" idx="1"/>
          </p:nvPr>
        </p:nvSpPr>
        <p:spPr>
          <a:xfrm>
            <a:off x="47190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p:txBody>
      </p:sp>
      <p:sp>
        <p:nvSpPr>
          <p:cNvPr id="29" name="Google Shape;29;p5"/>
          <p:cNvSpPr txBox="1"/>
          <p:nvPr>
            <p:ph type="body" idx="2"/>
          </p:nvPr>
        </p:nvSpPr>
        <p:spPr>
          <a:xfrm>
            <a:off x="469425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p:txBody>
      </p:sp>
      <p:sp>
        <p:nvSpPr>
          <p:cNvPr id="30" name="Google Shape;30;p5"/>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31" name="Shape 31"/>
        <p:cNvGrpSpPr/>
        <p:nvPr/>
      </p:nvGrpSpPr>
      <p:grpSpPr>
        <a:xfrm>
          <a:off x="0" y="0"/>
          <a:ext cx="0" cy="0"/>
          <a:chOff x="0" y="0"/>
          <a:chExt cx="0" cy="0"/>
        </a:xfrm>
      </p:grpSpPr>
      <p:sp>
        <p:nvSpPr>
          <p:cNvPr id="32" name="Google Shape;32;p6"/>
          <p:cNvSpPr/>
          <p:nvPr/>
        </p:nvSpPr>
        <p:spPr>
          <a:xfrm rot="10800000" flipH="1">
            <a:off x="0" y="656400"/>
            <a:ext cx="9144000" cy="448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 name="Google Shape;34;p6"/>
          <p:cNvSpPr txBox="1"/>
          <p:nvPr>
            <p:ph type="title"/>
          </p:nvPr>
        </p:nvSpPr>
        <p:spPr>
          <a:xfrm>
            <a:off x="98250" y="16350"/>
            <a:ext cx="8826600" cy="602700"/>
          </a:xfrm>
          <a:prstGeom prst="rect">
            <a:avLst/>
          </a:prstGeom>
        </p:spPr>
        <p:txBody>
          <a:bodyPr spcFirstLastPara="1" wrap="square" lIns="91425" tIns="91425" rIns="91425" bIns="91425" anchor="ctr" anchorCtr="0">
            <a:no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5" name="Google Shape;35;p6"/>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rot="10800000" flipH="1">
            <a:off x="3276600" y="25"/>
            <a:ext cx="58674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9" name="Google Shape;39;p7"/>
          <p:cNvSpPr txBox="1"/>
          <p:nvPr>
            <p:ph type="title"/>
          </p:nvPr>
        </p:nvSpPr>
        <p:spPr>
          <a:xfrm>
            <a:off x="226078" y="357800"/>
            <a:ext cx="2808000" cy="9534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0" name="Google Shape;40;p7"/>
          <p:cNvSpPr txBox="1"/>
          <p:nvPr>
            <p:ph type="body" idx="1"/>
          </p:nvPr>
        </p:nvSpPr>
        <p:spPr>
          <a:xfrm>
            <a:off x="226075" y="1465800"/>
            <a:ext cx="2808000" cy="3163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lt1"/>
              </a:buClr>
              <a:buSzPts val="1200"/>
              <a:buChar char="●"/>
              <a:defRPr sz="1200">
                <a:solidFill>
                  <a:schemeClr val="lt1"/>
                </a:solidFill>
              </a:defRPr>
            </a:lvl1pPr>
            <a:lvl2pPr marL="914400" lvl="1" indent="-304800">
              <a:spcBef>
                <a:spcPts val="1600"/>
              </a:spcBef>
              <a:spcAft>
                <a:spcPts val="0"/>
              </a:spcAft>
              <a:buClr>
                <a:schemeClr val="lt1"/>
              </a:buClr>
              <a:buSzPts val="1200"/>
              <a:buChar char="○"/>
              <a:defRPr sz="1200">
                <a:solidFill>
                  <a:schemeClr val="lt1"/>
                </a:solidFill>
              </a:defRPr>
            </a:lvl2pPr>
            <a:lvl3pPr marL="1371600" lvl="2" indent="-304800">
              <a:spcBef>
                <a:spcPts val="1600"/>
              </a:spcBef>
              <a:spcAft>
                <a:spcPts val="0"/>
              </a:spcAft>
              <a:buClr>
                <a:schemeClr val="lt1"/>
              </a:buClr>
              <a:buSzPts val="1200"/>
              <a:buChar char="■"/>
              <a:defRPr sz="1200">
                <a:solidFill>
                  <a:schemeClr val="lt1"/>
                </a:solidFill>
              </a:defRPr>
            </a:lvl3pPr>
            <a:lvl4pPr marL="1828800" lvl="3" indent="-304800">
              <a:spcBef>
                <a:spcPts val="1600"/>
              </a:spcBef>
              <a:spcAft>
                <a:spcPts val="0"/>
              </a:spcAft>
              <a:buClr>
                <a:schemeClr val="lt1"/>
              </a:buClr>
              <a:buSzPts val="1200"/>
              <a:buChar char="●"/>
              <a:defRPr sz="1200">
                <a:solidFill>
                  <a:schemeClr val="lt1"/>
                </a:solidFill>
              </a:defRPr>
            </a:lvl4pPr>
            <a:lvl5pPr marL="2286000" lvl="4" indent="-304800">
              <a:spcBef>
                <a:spcPts val="1600"/>
              </a:spcBef>
              <a:spcAft>
                <a:spcPts val="0"/>
              </a:spcAft>
              <a:buClr>
                <a:schemeClr val="lt1"/>
              </a:buClr>
              <a:buSzPts val="1200"/>
              <a:buChar char="○"/>
              <a:defRPr sz="1200">
                <a:solidFill>
                  <a:schemeClr val="lt1"/>
                </a:solidFill>
              </a:defRPr>
            </a:lvl5pPr>
            <a:lvl6pPr marL="2743200" lvl="5" indent="-304800">
              <a:spcBef>
                <a:spcPts val="1600"/>
              </a:spcBef>
              <a:spcAft>
                <a:spcPts val="0"/>
              </a:spcAft>
              <a:buClr>
                <a:schemeClr val="lt1"/>
              </a:buClr>
              <a:buSzPts val="1200"/>
              <a:buChar char="■"/>
              <a:defRPr sz="1200">
                <a:solidFill>
                  <a:schemeClr val="lt1"/>
                </a:solidFill>
              </a:defRPr>
            </a:lvl6pPr>
            <a:lvl7pPr marL="3200400" lvl="6" indent="-304800">
              <a:spcBef>
                <a:spcPts val="1600"/>
              </a:spcBef>
              <a:spcAft>
                <a:spcPts val="0"/>
              </a:spcAft>
              <a:buClr>
                <a:schemeClr val="lt1"/>
              </a:buClr>
              <a:buSzPts val="1200"/>
              <a:buChar char="●"/>
              <a:defRPr sz="1200">
                <a:solidFill>
                  <a:schemeClr val="lt1"/>
                </a:solidFill>
              </a:defRPr>
            </a:lvl7pPr>
            <a:lvl8pPr marL="3657600" lvl="7" indent="-304800">
              <a:spcBef>
                <a:spcPts val="1600"/>
              </a:spcBef>
              <a:spcAft>
                <a:spcPts val="0"/>
              </a:spcAft>
              <a:buClr>
                <a:schemeClr val="lt1"/>
              </a:buClr>
              <a:buSzPts val="1200"/>
              <a:buChar char="○"/>
              <a:defRPr sz="1200">
                <a:solidFill>
                  <a:schemeClr val="lt1"/>
                </a:solidFill>
              </a:defRPr>
            </a:lvl8pPr>
            <a:lvl9pPr marL="4114800" lvl="8" indent="-304800">
              <a:spcBef>
                <a:spcPts val="1600"/>
              </a:spcBef>
              <a:spcAft>
                <a:spcPts val="1600"/>
              </a:spcAft>
              <a:buClr>
                <a:schemeClr val="lt1"/>
              </a:buClr>
              <a:buSzPts val="1200"/>
              <a:buChar char="■"/>
              <a:defRPr sz="1200">
                <a:solidFill>
                  <a:schemeClr val="lt1"/>
                </a:solidFill>
              </a:defRPr>
            </a:lvl9pPr>
          </a:lstStyle>
          <a:p/>
        </p:txBody>
      </p:sp>
      <p:sp>
        <p:nvSpPr>
          <p:cNvPr id="41" name="Google Shape;41;p7"/>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44" name="Google Shape;44;p8"/>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8" name="Google Shape;48;p9"/>
          <p:cNvSpPr txBox="1"/>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type="subTitle" idx="1"/>
          </p:nvPr>
        </p:nvSpPr>
        <p:spPr>
          <a:xfrm>
            <a:off x="265500" y="2779467"/>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rot="10800000" flipH="1">
            <a:off x="0" y="0"/>
            <a:ext cx="9144000" cy="4695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4" name="Google Shape;54;p10"/>
          <p:cNvSpPr/>
          <p:nvPr/>
        </p:nvSpPr>
        <p:spPr>
          <a:xfrm rot="10800000" flipH="1">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5" name="Google Shape;55;p10"/>
          <p:cNvSpPr txBox="1"/>
          <p:nvPr>
            <p:ph type="body" idx="1"/>
          </p:nvPr>
        </p:nvSpPr>
        <p:spPr>
          <a:xfrm>
            <a:off x="57150" y="4696825"/>
            <a:ext cx="8382000" cy="4467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4"/>
        </a:solidFill>
        <a:effectLst/>
      </p:bgPr>
    </p:bg>
    <p:spTree>
      <p:nvGrpSpPr>
        <p:cNvPr id="57" name="Shape 57"/>
        <p:cNvGrpSpPr/>
        <p:nvPr/>
      </p:nvGrpSpPr>
      <p:grpSpPr>
        <a:xfrm>
          <a:off x="0" y="0"/>
          <a:ext cx="0" cy="0"/>
          <a:chOff x="0" y="0"/>
          <a:chExt cx="0" cy="0"/>
        </a:xfrm>
      </p:grpSpPr>
      <p:sp>
        <p:nvSpPr>
          <p:cNvPr id="58" name="Google Shape;58;p11"/>
          <p:cNvSpPr txBox="1"/>
          <p:nvPr>
            <p:ph type="title" hasCustomPrompt="1"/>
          </p:nvPr>
        </p:nvSpPr>
        <p:spPr>
          <a:xfrm>
            <a:off x="475500" y="1258525"/>
            <a:ext cx="8222100" cy="19635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type="body" idx="1"/>
          </p:nvPr>
        </p:nvSpPr>
        <p:spPr>
          <a:xfrm>
            <a:off x="475500" y="3304625"/>
            <a:ext cx="82221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p:txBody>
      </p:sp>
      <p:sp>
        <p:nvSpPr>
          <p:cNvPr id="60" name="Google Shape;60;p11"/>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matchingName="Blank">
  <p:cSld name="BLANK">
    <p:bg>
      <p:bgPr>
        <a:solidFill>
          <a:schemeClr val="accent4"/>
        </a:solidFill>
        <a:effectLst/>
      </p:bgPr>
    </p:bg>
    <p:spTree>
      <p:nvGrpSpPr>
        <p:cNvPr id="61" name="Shape 61"/>
        <p:cNvGrpSpPr/>
        <p:nvPr/>
      </p:nvGrpSpPr>
      <p:grpSpPr>
        <a:xfrm>
          <a:off x="0" y="0"/>
          <a:ext cx="0" cy="0"/>
          <a:chOff x="0" y="0"/>
          <a:chExt cx="0" cy="0"/>
        </a:xfrm>
      </p:grpSpPr>
      <p:sp>
        <p:nvSpPr>
          <p:cNvPr id="62" name="Google Shape;62;p12"/>
          <p:cNvSpPr txBox="1"/>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1pPr>
            <a:lvl2pPr lvl="1">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2pPr>
            <a:lvl3pPr lvl="2">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3pPr>
            <a:lvl4pPr lvl="3">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4pPr>
            <a:lvl5pPr lvl="4">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5pPr>
            <a:lvl6pPr lvl="5">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6pPr>
            <a:lvl7pPr lvl="6">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7pPr>
            <a:lvl8pPr lvl="7">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8pPr>
            <a:lvl9pPr lvl="8">
              <a:spcBef>
                <a:spcPts val="0"/>
              </a:spcBef>
              <a:spcAft>
                <a:spcPts val="0"/>
              </a:spcAft>
              <a:buClr>
                <a:schemeClr val="lt1"/>
              </a:buClr>
              <a:buSzPts val="3200"/>
              <a:buFont typeface="Roboto" panose="02000000000000000000"/>
              <a:buNone/>
              <a:defRPr sz="3200">
                <a:solidFill>
                  <a:schemeClr val="lt1"/>
                </a:solidFill>
                <a:latin typeface="Roboto" panose="02000000000000000000"/>
                <a:ea typeface="Roboto" panose="02000000000000000000"/>
                <a:cs typeface="Roboto" panose="02000000000000000000"/>
                <a:sym typeface="Roboto" panose="02000000000000000000"/>
              </a:defRPr>
            </a:lvl9pPr>
          </a:lstStyle>
          <a:p/>
        </p:txBody>
      </p:sp>
      <p:sp>
        <p:nvSpPr>
          <p:cNvPr id="7" name="Google Shape;7;p1"/>
          <p:cNvSpPr txBox="1"/>
          <p:nvPr>
            <p:ph type="body" idx="1"/>
          </p:nvPr>
        </p:nvSpPr>
        <p:spPr>
          <a:xfrm>
            <a:off x="471900" y="1919075"/>
            <a:ext cx="8222100" cy="2710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Font typeface="Roboto" panose="02000000000000000000"/>
              <a:buChar char="●"/>
              <a:defRPr sz="1800">
                <a:solidFill>
                  <a:schemeClr val="lt2"/>
                </a:solidFill>
                <a:latin typeface="Roboto" panose="02000000000000000000"/>
                <a:ea typeface="Roboto" panose="02000000000000000000"/>
                <a:cs typeface="Roboto" panose="02000000000000000000"/>
                <a:sym typeface="Roboto" panose="02000000000000000000"/>
              </a:defRPr>
            </a:lvl1pPr>
            <a:lvl2pPr marL="914400" lvl="1" indent="-317500">
              <a:lnSpc>
                <a:spcPct val="115000"/>
              </a:lnSpc>
              <a:spcBef>
                <a:spcPts val="1600"/>
              </a:spcBef>
              <a:spcAft>
                <a:spcPts val="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2pPr>
            <a:lvl3pPr marL="1371600" lvl="2" indent="-317500">
              <a:lnSpc>
                <a:spcPct val="115000"/>
              </a:lnSpc>
              <a:spcBef>
                <a:spcPts val="1600"/>
              </a:spcBef>
              <a:spcAft>
                <a:spcPts val="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3pPr>
            <a:lvl4pPr marL="1828800" lvl="3" indent="-317500">
              <a:lnSpc>
                <a:spcPct val="115000"/>
              </a:lnSpc>
              <a:spcBef>
                <a:spcPts val="1600"/>
              </a:spcBef>
              <a:spcAft>
                <a:spcPts val="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4pPr>
            <a:lvl5pPr marL="2286000" lvl="4" indent="-317500">
              <a:lnSpc>
                <a:spcPct val="115000"/>
              </a:lnSpc>
              <a:spcBef>
                <a:spcPts val="1600"/>
              </a:spcBef>
              <a:spcAft>
                <a:spcPts val="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5pPr>
            <a:lvl6pPr marL="2743200" lvl="5" indent="-317500">
              <a:lnSpc>
                <a:spcPct val="115000"/>
              </a:lnSpc>
              <a:spcBef>
                <a:spcPts val="1600"/>
              </a:spcBef>
              <a:spcAft>
                <a:spcPts val="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6pPr>
            <a:lvl7pPr marL="3200400" lvl="6" indent="-317500">
              <a:lnSpc>
                <a:spcPct val="115000"/>
              </a:lnSpc>
              <a:spcBef>
                <a:spcPts val="1600"/>
              </a:spcBef>
              <a:spcAft>
                <a:spcPts val="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7pPr>
            <a:lvl8pPr marL="3657600" lvl="7" indent="-317500">
              <a:lnSpc>
                <a:spcPct val="115000"/>
              </a:lnSpc>
              <a:spcBef>
                <a:spcPts val="1600"/>
              </a:spcBef>
              <a:spcAft>
                <a:spcPts val="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8pPr>
            <a:lvl9pPr marL="4114800" lvl="8" indent="-317500">
              <a:lnSpc>
                <a:spcPct val="115000"/>
              </a:lnSpc>
              <a:spcBef>
                <a:spcPts val="1600"/>
              </a:spcBef>
              <a:spcAft>
                <a:spcPts val="1600"/>
              </a:spcAft>
              <a:buClr>
                <a:schemeClr val="lt2"/>
              </a:buClr>
              <a:buSzPts val="1400"/>
              <a:buFont typeface="Roboto" panose="02000000000000000000"/>
              <a:buChar char="■"/>
              <a:defRPr>
                <a:solidFill>
                  <a:schemeClr val="lt2"/>
                </a:solidFill>
                <a:latin typeface="Roboto" panose="02000000000000000000"/>
                <a:ea typeface="Roboto" panose="02000000000000000000"/>
                <a:cs typeface="Roboto" panose="02000000000000000000"/>
                <a:sym typeface="Roboto" panose="02000000000000000000"/>
              </a:defRPr>
            </a:lvl9pPr>
          </a:lstStyle>
          <a:p/>
        </p:txBody>
      </p:sp>
      <p:sp>
        <p:nvSpPr>
          <p:cNvPr id="8" name="Google Shape;8;p1"/>
          <p:cNvSpPr txBox="1"/>
          <p:nvPr>
            <p:ph type="sldNum" idx="12"/>
          </p:nvPr>
        </p:nvSpPr>
        <p:spPr>
          <a:xfrm>
            <a:off x="8523541" y="4695623"/>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latin typeface="Roboto" panose="02000000000000000000"/>
                <a:ea typeface="Roboto" panose="02000000000000000000"/>
                <a:cs typeface="Roboto" panose="02000000000000000000"/>
                <a:sym typeface="Roboto" panose="02000000000000000000"/>
              </a:defRPr>
            </a:lvl1pPr>
            <a:lvl2pPr lvl="1" algn="r">
              <a:buNone/>
              <a:defRPr sz="1000">
                <a:solidFill>
                  <a:schemeClr val="lt2"/>
                </a:solidFill>
                <a:latin typeface="Roboto" panose="02000000000000000000"/>
                <a:ea typeface="Roboto" panose="02000000000000000000"/>
                <a:cs typeface="Roboto" panose="02000000000000000000"/>
                <a:sym typeface="Roboto" panose="02000000000000000000"/>
              </a:defRPr>
            </a:lvl2pPr>
            <a:lvl3pPr lvl="2" algn="r">
              <a:buNone/>
              <a:defRPr sz="1000">
                <a:solidFill>
                  <a:schemeClr val="lt2"/>
                </a:solidFill>
                <a:latin typeface="Roboto" panose="02000000000000000000"/>
                <a:ea typeface="Roboto" panose="02000000000000000000"/>
                <a:cs typeface="Roboto" panose="02000000000000000000"/>
                <a:sym typeface="Roboto" panose="02000000000000000000"/>
              </a:defRPr>
            </a:lvl3pPr>
            <a:lvl4pPr lvl="3" algn="r">
              <a:buNone/>
              <a:defRPr sz="1000">
                <a:solidFill>
                  <a:schemeClr val="lt2"/>
                </a:solidFill>
                <a:latin typeface="Roboto" panose="02000000000000000000"/>
                <a:ea typeface="Roboto" panose="02000000000000000000"/>
                <a:cs typeface="Roboto" panose="02000000000000000000"/>
                <a:sym typeface="Roboto" panose="02000000000000000000"/>
              </a:defRPr>
            </a:lvl4pPr>
            <a:lvl5pPr lvl="4" algn="r">
              <a:buNone/>
              <a:defRPr sz="1000">
                <a:solidFill>
                  <a:schemeClr val="lt2"/>
                </a:solidFill>
                <a:latin typeface="Roboto" panose="02000000000000000000"/>
                <a:ea typeface="Roboto" panose="02000000000000000000"/>
                <a:cs typeface="Roboto" panose="02000000000000000000"/>
                <a:sym typeface="Roboto" panose="02000000000000000000"/>
              </a:defRPr>
            </a:lvl5pPr>
            <a:lvl6pPr lvl="5" algn="r">
              <a:buNone/>
              <a:defRPr sz="1000">
                <a:solidFill>
                  <a:schemeClr val="lt2"/>
                </a:solidFill>
                <a:latin typeface="Roboto" panose="02000000000000000000"/>
                <a:ea typeface="Roboto" panose="02000000000000000000"/>
                <a:cs typeface="Roboto" panose="02000000000000000000"/>
                <a:sym typeface="Roboto" panose="02000000000000000000"/>
              </a:defRPr>
            </a:lvl6pPr>
            <a:lvl7pPr lvl="6" algn="r">
              <a:buNone/>
              <a:defRPr sz="1000">
                <a:solidFill>
                  <a:schemeClr val="lt2"/>
                </a:solidFill>
                <a:latin typeface="Roboto" panose="02000000000000000000"/>
                <a:ea typeface="Roboto" panose="02000000000000000000"/>
                <a:cs typeface="Roboto" panose="02000000000000000000"/>
                <a:sym typeface="Roboto" panose="02000000000000000000"/>
              </a:defRPr>
            </a:lvl7pPr>
            <a:lvl8pPr lvl="7" algn="r">
              <a:buNone/>
              <a:defRPr sz="1000">
                <a:solidFill>
                  <a:schemeClr val="lt2"/>
                </a:solidFill>
                <a:latin typeface="Roboto" panose="02000000000000000000"/>
                <a:ea typeface="Roboto" panose="02000000000000000000"/>
                <a:cs typeface="Roboto" panose="02000000000000000000"/>
                <a:sym typeface="Roboto" panose="02000000000000000000"/>
              </a:defRPr>
            </a:lvl8pPr>
            <a:lvl9pPr lvl="8" algn="r">
              <a:buNone/>
              <a:defRPr sz="1000">
                <a:solidFill>
                  <a:schemeClr val="lt2"/>
                </a:solidFill>
                <a:latin typeface="Roboto" panose="02000000000000000000"/>
                <a:ea typeface="Roboto" panose="02000000000000000000"/>
                <a:cs typeface="Roboto" panose="02000000000000000000"/>
                <a:sym typeface="Roboto" panose="02000000000000000000"/>
              </a:defRPr>
            </a:lvl9pPr>
          </a:lstStyle>
          <a:p>
            <a:pPr marL="0" lvl="0" indent="0" algn="r" rtl="0">
              <a:spcBef>
                <a:spcPts val="0"/>
              </a:spcBef>
              <a:spcAft>
                <a:spcPts val="0"/>
              </a:spcAft>
              <a:buNone/>
            </a:pPr>
            <a:fld id="{00000000-1234-1234-1234-123412341234}" type="slidenum">
              <a:rPr lang="en-GB"/>
            </a:fld>
            <a:endParaRPr lang="en-GB"/>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66" name="Shape 66"/>
        <p:cNvGrpSpPr/>
        <p:nvPr/>
      </p:nvGrpSpPr>
      <p:grpSpPr>
        <a:xfrm>
          <a:off x="0" y="0"/>
          <a:ext cx="0" cy="0"/>
          <a:chOff x="0" y="0"/>
          <a:chExt cx="0" cy="0"/>
        </a:xfrm>
      </p:grpSpPr>
      <p:sp>
        <p:nvSpPr>
          <p:cNvPr id="67" name="Google Shape;67;p13"/>
          <p:cNvSpPr txBox="1"/>
          <p:nvPr>
            <p:ph type="ctrTitle"/>
          </p:nvPr>
        </p:nvSpPr>
        <p:spPr>
          <a:xfrm>
            <a:off x="390525" y="1819275"/>
            <a:ext cx="8222100" cy="933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altLang="en-GB"/>
              <a:t>CMake</a:t>
            </a:r>
            <a:r>
              <a:rPr lang="en-GB"/>
              <a:t> </a:t>
            </a:r>
            <a:r>
              <a:rPr lang="zh-CN" altLang="en-GB"/>
              <a:t>简明</a:t>
            </a:r>
            <a:r>
              <a:rPr lang="zh-CN" altLang="en-GB"/>
              <a:t>教程</a:t>
            </a:r>
            <a:endParaRPr lang="zh-CN" alt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zh-CN" altLang="en-US"/>
              <a:t>目录</a:t>
            </a:r>
            <a:endParaRPr lang="zh-CN" altLang="en-US"/>
          </a:p>
        </p:txBody>
      </p:sp>
      <p:sp>
        <p:nvSpPr>
          <p:cNvPr id="3" name="文本框 2"/>
          <p:cNvSpPr txBox="1"/>
          <p:nvPr/>
        </p:nvSpPr>
        <p:spPr>
          <a:xfrm>
            <a:off x="553085" y="1131570"/>
            <a:ext cx="2367280" cy="3014980"/>
          </a:xfrm>
          <a:prstGeom prst="rect">
            <a:avLst/>
          </a:prstGeom>
          <a:noFill/>
          <a:ln>
            <a:noFill/>
          </a:ln>
          <a:extLst>
            <a:ext uri="{909E8E84-426E-40DD-AFC4-6F175D3DCCD1}">
              <a14:hiddenFill xmlns:a14="http://schemas.microsoft.com/office/drawing/2010/main">
                <a:solidFill>
                  <a:schemeClr val="lt1"/>
                </a:solidFill>
              </a14:hiddenFill>
            </a:ext>
          </a:extLst>
        </p:spPr>
        <p:style>
          <a:lnRef idx="2">
            <a:schemeClr val="accent4"/>
          </a:lnRef>
          <a:fillRef idx="1">
            <a:schemeClr val="lt1"/>
          </a:fillRef>
          <a:effectRef idx="0">
            <a:schemeClr val="accent4"/>
          </a:effectRef>
          <a:fontRef idx="minor">
            <a:schemeClr val="dk1"/>
          </a:fontRef>
        </p:style>
        <p:txBody>
          <a:bodyPr wrap="none" rtlCol="0">
            <a:spAutoFit/>
          </a:bodyPr>
          <a:p>
            <a:pPr marL="0" indent="0">
              <a:buNone/>
            </a:pPr>
            <a:r>
              <a:rPr lang="en-US" altLang="zh-CN" sz="1800">
                <a:ea typeface="宋体" charset="0"/>
              </a:rPr>
              <a:t>1</a:t>
            </a:r>
            <a:r>
              <a:rPr lang="zh-CN" altLang="en-US" sz="1800">
                <a:ea typeface="宋体" charset="0"/>
              </a:rPr>
              <a:t>、简介</a:t>
            </a:r>
            <a:endParaRPr lang="zh-CN" altLang="en-US" sz="1800">
              <a:ea typeface="宋体" charset="0"/>
            </a:endParaRPr>
          </a:p>
          <a:p>
            <a:pPr marL="342900" indent="-342900">
              <a:buAutoNum type="arabicPeriod"/>
            </a:pPr>
            <a:endParaRPr lang="zh-CN" altLang="en-US" sz="1800">
              <a:ea typeface="宋体" charset="0"/>
            </a:endParaRPr>
          </a:p>
          <a:p>
            <a:pPr marL="0" indent="0">
              <a:buNone/>
            </a:pPr>
            <a:r>
              <a:rPr lang="en-US" altLang="zh-CN" sz="1800">
                <a:ea typeface="宋体" charset="0"/>
              </a:rPr>
              <a:t>2</a:t>
            </a:r>
            <a:r>
              <a:rPr lang="zh-CN" altLang="en-US" sz="1800">
                <a:ea typeface="宋体" charset="0"/>
              </a:rPr>
              <a:t>、</a:t>
            </a:r>
            <a:r>
              <a:rPr lang="en-US" altLang="zh-CN" sz="1800">
                <a:ea typeface="宋体" charset="0"/>
              </a:rPr>
              <a:t>CMake </a:t>
            </a:r>
            <a:r>
              <a:rPr lang="zh-CN" altLang="en-US" sz="1800">
                <a:ea typeface="宋体" charset="0"/>
              </a:rPr>
              <a:t>语法</a:t>
            </a:r>
            <a:endParaRPr lang="zh-CN" altLang="en-US" sz="1800">
              <a:ea typeface="宋体" charset="0"/>
            </a:endParaRPr>
          </a:p>
          <a:p>
            <a:pPr marL="342900" indent="-342900">
              <a:buAutoNum type="arabicPeriod"/>
            </a:pPr>
            <a:endParaRPr lang="zh-CN" altLang="en-US" sz="1800">
              <a:ea typeface="宋体" charset="0"/>
            </a:endParaRPr>
          </a:p>
          <a:p>
            <a:pPr marL="0" indent="0">
              <a:buNone/>
            </a:pPr>
            <a:r>
              <a:rPr lang="en-US" altLang="zh-CN" sz="1800">
                <a:ea typeface="宋体" charset="0"/>
              </a:rPr>
              <a:t>3</a:t>
            </a:r>
            <a:r>
              <a:rPr lang="zh-CN" altLang="en-US" sz="1800">
                <a:ea typeface="宋体" charset="0"/>
              </a:rPr>
              <a:t>、</a:t>
            </a:r>
            <a:r>
              <a:rPr lang="en-US" altLang="zh-CN" sz="1800">
                <a:ea typeface="宋体" charset="0"/>
              </a:rPr>
              <a:t>CMake </a:t>
            </a:r>
            <a:r>
              <a:rPr lang="zh-CN" altLang="en-US" sz="1800">
                <a:ea typeface="宋体" charset="0"/>
              </a:rPr>
              <a:t>命令</a:t>
            </a:r>
            <a:br>
              <a:rPr lang="zh-CN" altLang="en-US" sz="1800">
                <a:ea typeface="宋体" charset="0"/>
              </a:rPr>
            </a:br>
            <a:endParaRPr lang="zh-CN" altLang="en-US" sz="1800">
              <a:ea typeface="宋体" charset="0"/>
            </a:endParaRPr>
          </a:p>
          <a:p>
            <a:pPr marL="0" indent="0">
              <a:buNone/>
            </a:pPr>
            <a:r>
              <a:rPr lang="en-US" altLang="zh-CN" sz="1800">
                <a:ea typeface="宋体" charset="0"/>
              </a:rPr>
              <a:t>4</a:t>
            </a:r>
            <a:r>
              <a:rPr lang="zh-CN" altLang="en-US" sz="1800">
                <a:ea typeface="宋体" charset="0"/>
              </a:rPr>
              <a:t>、常用项目配置方式</a:t>
            </a:r>
            <a:endParaRPr lang="zh-CN" altLang="en-US" sz="1800">
              <a:ea typeface="宋体" charset="0"/>
            </a:endParaRPr>
          </a:p>
          <a:p>
            <a:pPr marL="342900" indent="-342900">
              <a:buAutoNum type="arabicPeriod"/>
            </a:pPr>
            <a:endParaRPr lang="zh-CN" altLang="en-US" sz="1800">
              <a:ea typeface="宋体" charset="0"/>
            </a:endParaRPr>
          </a:p>
          <a:p>
            <a:pPr marL="0" indent="0">
              <a:buNone/>
            </a:pPr>
            <a:r>
              <a:rPr lang="en-US" altLang="zh-CN" sz="1800">
                <a:ea typeface="宋体" charset="0"/>
              </a:rPr>
              <a:t>5</a:t>
            </a:r>
            <a:r>
              <a:rPr lang="zh-CN" altLang="en-US" sz="1800">
                <a:ea typeface="宋体" charset="0"/>
              </a:rPr>
              <a:t>、交叉编译</a:t>
            </a:r>
            <a:endParaRPr lang="zh-CN" altLang="en-US" sz="1800">
              <a:ea typeface="宋体" charset="0"/>
            </a:endParaRPr>
          </a:p>
          <a:p>
            <a:pPr marL="342900" indent="-342900">
              <a:buAutoNum type="arabicPeriod"/>
            </a:pPr>
            <a:endParaRPr lang="zh-CN" altLang="en-US">
              <a:ea typeface="宋体" charset="0"/>
            </a:endParaRPr>
          </a:p>
          <a:p>
            <a:pPr marL="342900" indent="-342900">
              <a:buAutoNum type="arabicPeriod"/>
            </a:pPr>
            <a:endParaRPr lang="zh-CN" altLang="en-US">
              <a:ea typeface="宋体"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zh-CN" altLang="en-US"/>
              <a:t>简介</a:t>
            </a:r>
            <a:endParaRPr lang="zh-CN" altLang="en-US"/>
          </a:p>
        </p:txBody>
      </p:sp>
      <p:sp>
        <p:nvSpPr>
          <p:cNvPr id="3" name="文本框 2"/>
          <p:cNvSpPr txBox="1"/>
          <p:nvPr/>
        </p:nvSpPr>
        <p:spPr>
          <a:xfrm>
            <a:off x="403225" y="1236980"/>
            <a:ext cx="8521700" cy="2030095"/>
          </a:xfrm>
          <a:prstGeom prst="rect">
            <a:avLst/>
          </a:prstGeom>
          <a:noFill/>
        </p:spPr>
        <p:txBody>
          <a:bodyPr wrap="square" rtlCol="0">
            <a:spAutoFit/>
          </a:bodyPr>
          <a:p>
            <a:pPr algn="l"/>
            <a:r>
              <a:rPr lang="zh-CN" altLang="en-US" sz="1800"/>
              <a:t>CMake 是个一个开源的跨平台自动化建构系统。</a:t>
            </a:r>
            <a:endParaRPr lang="zh-CN" altLang="en-US" sz="1800"/>
          </a:p>
          <a:p>
            <a:pPr algn="l"/>
            <a:endParaRPr lang="zh-CN" altLang="en-US" sz="1800"/>
          </a:p>
          <a:p>
            <a:pPr algn="l"/>
            <a:r>
              <a:rPr lang="zh-CN" altLang="en-US" sz="1800"/>
              <a:t>CMake 并不直接建构出最终的软件，而是通过 CMakeLists.txt 等输入文件来产生特定平台的标准的构建文件（如 Unix 的 Makefile 或 Windows Visual C++ 的 projects/workspaces），然后再依这些标准的建构文件生成软件。</a:t>
            </a:r>
            <a:endParaRPr lang="zh-CN" altLang="en-US" sz="1800"/>
          </a:p>
          <a:p>
            <a:pPr algn="l"/>
            <a:endParaRPr lang="zh-CN" altLang="en-US" sz="1800"/>
          </a:p>
          <a:p>
            <a:pPr algn="l"/>
            <a:r>
              <a:rPr lang="zh-CN" altLang="en-US" sz="1800"/>
              <a:t>这使得熟悉某个集成开发环境（IDE）的开发者可以用标准的方式建构他的软件。</a:t>
            </a:r>
            <a:endParaRPr lang="zh-CN" altLang="en-US"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en-US" altLang="zh-CN"/>
              <a:t>CMake </a:t>
            </a:r>
            <a:r>
              <a:rPr lang="zh-CN" altLang="en-US"/>
              <a:t>优点</a:t>
            </a:r>
            <a:endParaRPr lang="zh-CN" altLang="en-US"/>
          </a:p>
        </p:txBody>
      </p:sp>
      <p:sp>
        <p:nvSpPr>
          <p:cNvPr id="3" name="文本框 2"/>
          <p:cNvSpPr txBox="1"/>
          <p:nvPr/>
        </p:nvSpPr>
        <p:spPr>
          <a:xfrm>
            <a:off x="483235" y="1050290"/>
            <a:ext cx="5053330" cy="3014980"/>
          </a:xfrm>
          <a:prstGeom prst="rect">
            <a:avLst/>
          </a:prstGeom>
          <a:noFill/>
        </p:spPr>
        <p:txBody>
          <a:bodyPr wrap="none" rtlCol="0" anchor="t">
            <a:spAutoFit/>
          </a:bodyPr>
          <a:p>
            <a:pPr marL="285750" indent="-285750" algn="l">
              <a:buFont typeface="Arial" panose="020B0604020202020204" pitchFamily="34" charset="0"/>
              <a:buChar char="•"/>
            </a:pPr>
            <a:r>
              <a:rPr lang="zh-CN" altLang="en-US" sz="1800"/>
              <a:t>优点</a:t>
            </a:r>
            <a:endParaRPr lang="zh-CN" altLang="en-US" sz="1800"/>
          </a:p>
          <a:p>
            <a:pPr marL="742950" lvl="1" indent="-285750" algn="l">
              <a:buFont typeface="Arial" panose="020B0604020202020204" pitchFamily="34" charset="0"/>
              <a:buChar char="•"/>
            </a:pPr>
            <a:r>
              <a:rPr lang="zh-CN" altLang="en-US" sz="1800">
                <a:sym typeface="+mn-ea"/>
              </a:rPr>
              <a:t>操作简便</a:t>
            </a:r>
            <a:endParaRPr lang="zh-CN" altLang="en-US" sz="1800"/>
          </a:p>
          <a:p>
            <a:pPr marL="742950" lvl="1" indent="-285750" algn="l">
              <a:buFont typeface="Arial" panose="020B0604020202020204" pitchFamily="34" charset="0"/>
              <a:buChar char="•"/>
            </a:pPr>
            <a:r>
              <a:rPr lang="en-US" altLang="zh-CN" sz="1800">
                <a:sym typeface="+mn-ea"/>
              </a:rPr>
              <a:t>C++ </a:t>
            </a:r>
            <a:r>
              <a:rPr lang="zh-CN" altLang="en-US" sz="1800">
                <a:sym typeface="+mn-ea"/>
              </a:rPr>
              <a:t>现代编译器和工具链支持友好</a:t>
            </a:r>
            <a:endParaRPr lang="zh-CN" altLang="en-US" sz="1800"/>
          </a:p>
          <a:p>
            <a:pPr marL="742950" lvl="1" indent="-285750" algn="l">
              <a:buFont typeface="Arial" panose="020B0604020202020204" pitchFamily="34" charset="0"/>
              <a:buChar char="•"/>
            </a:pPr>
            <a:r>
              <a:rPr lang="zh-CN" altLang="en-US" sz="1800">
                <a:sym typeface="+mn-ea"/>
              </a:rPr>
              <a:t>跨平台（</a:t>
            </a:r>
            <a:r>
              <a:rPr lang="en-US" altLang="zh-CN" sz="1800">
                <a:sym typeface="+mn-ea"/>
              </a:rPr>
              <a:t>Windows</a:t>
            </a:r>
            <a:r>
              <a:rPr lang="zh-CN" altLang="en-US" sz="1800">
                <a:ea typeface="宋体" charset="0"/>
                <a:sym typeface="+mn-ea"/>
              </a:rPr>
              <a:t>、</a:t>
            </a:r>
            <a:r>
              <a:rPr lang="en-US" altLang="zh-CN" sz="1800">
                <a:ea typeface="宋体" charset="0"/>
                <a:sym typeface="+mn-ea"/>
              </a:rPr>
              <a:t>Linux</a:t>
            </a:r>
            <a:r>
              <a:rPr lang="zh-CN" altLang="en-US" sz="1800">
                <a:ea typeface="宋体" charset="0"/>
                <a:sym typeface="+mn-ea"/>
              </a:rPr>
              <a:t>、</a:t>
            </a:r>
            <a:r>
              <a:rPr lang="en-US" altLang="zh-CN" sz="1800">
                <a:ea typeface="宋体" charset="0"/>
                <a:sym typeface="+mn-ea"/>
              </a:rPr>
              <a:t>macOS </a:t>
            </a:r>
            <a:r>
              <a:rPr lang="zh-CN" altLang="en-US" sz="1800">
                <a:ea typeface="宋体" charset="0"/>
                <a:sym typeface="+mn-ea"/>
              </a:rPr>
              <a:t>等）</a:t>
            </a:r>
            <a:endParaRPr lang="zh-CN" altLang="en-US" sz="1800">
              <a:ea typeface="宋体" charset="0"/>
            </a:endParaRPr>
          </a:p>
          <a:p>
            <a:pPr marL="742950" lvl="1" indent="-285750" algn="l">
              <a:buFont typeface="Arial" panose="020B0604020202020204" pitchFamily="34" charset="0"/>
              <a:buChar char="•"/>
            </a:pPr>
            <a:r>
              <a:rPr lang="zh-CN" altLang="en-US" sz="1800">
                <a:ea typeface="宋体" charset="0"/>
                <a:sym typeface="+mn-ea"/>
              </a:rPr>
              <a:t>支持生成几乎所以主流</a:t>
            </a:r>
            <a:r>
              <a:rPr lang="en-US" altLang="zh-CN" sz="1800">
                <a:ea typeface="宋体" charset="0"/>
                <a:sym typeface="+mn-ea"/>
              </a:rPr>
              <a:t> IDE </a:t>
            </a:r>
            <a:r>
              <a:rPr lang="zh-CN" altLang="en-US" sz="1800">
                <a:ea typeface="宋体" charset="0"/>
                <a:sym typeface="+mn-ea"/>
              </a:rPr>
              <a:t>项目</a:t>
            </a:r>
            <a:endParaRPr lang="zh-CN" altLang="en-US" sz="1800">
              <a:ea typeface="宋体" charset="0"/>
              <a:sym typeface="+mn-ea"/>
            </a:endParaRPr>
          </a:p>
          <a:p>
            <a:pPr marL="742950" lvl="1" indent="-285750" algn="l">
              <a:buFont typeface="Arial" panose="020B0604020202020204" pitchFamily="34" charset="0"/>
              <a:buChar char="•"/>
            </a:pPr>
            <a:endParaRPr lang="zh-CN" altLang="en-US" sz="1800">
              <a:ea typeface="宋体" charset="0"/>
            </a:endParaRPr>
          </a:p>
          <a:p>
            <a:pPr marL="285750" indent="-285750" algn="l">
              <a:buFont typeface="Arial" panose="020B0604020202020204" pitchFamily="34" charset="0"/>
              <a:buChar char="•"/>
            </a:pPr>
            <a:r>
              <a:rPr lang="zh-CN" altLang="en-US" sz="1800"/>
              <a:t>缺点</a:t>
            </a:r>
            <a:endParaRPr lang="zh-CN" altLang="en-US" sz="1800"/>
          </a:p>
          <a:p>
            <a:pPr marL="742950" lvl="1" indent="-285750" algn="l">
              <a:buFont typeface="Arial" panose="020B0604020202020204" pitchFamily="34" charset="0"/>
              <a:buChar char="•"/>
            </a:pPr>
            <a:r>
              <a:rPr lang="zh-CN" altLang="en-US" sz="1800">
                <a:ea typeface="宋体" charset="0"/>
              </a:rPr>
              <a:t>是一门语言，需要学习</a:t>
            </a:r>
            <a:endParaRPr lang="zh-CN" altLang="en-US" sz="1800">
              <a:ea typeface="宋体" charset="0"/>
            </a:endParaRPr>
          </a:p>
          <a:p>
            <a:pPr marL="742950" lvl="1" indent="-285750" algn="l">
              <a:buFont typeface="Arial" panose="020B0604020202020204" pitchFamily="34" charset="0"/>
              <a:buChar char="•"/>
            </a:pPr>
            <a:r>
              <a:rPr lang="zh-CN" altLang="en-US" sz="1800">
                <a:ea typeface="宋体" charset="0"/>
              </a:rPr>
              <a:t>有一定的滞后性</a:t>
            </a:r>
            <a:endParaRPr lang="zh-CN" altLang="en-US" sz="1800">
              <a:ea typeface="宋体" charset="0"/>
            </a:endParaRPr>
          </a:p>
          <a:p>
            <a:pPr marL="742950" lvl="1" indent="-285750" algn="l">
              <a:buFont typeface="Arial" panose="020B0604020202020204" pitchFamily="34" charset="0"/>
              <a:buChar char="•"/>
            </a:pPr>
            <a:endParaRPr lang="zh-CN" altLang="en-US">
              <a:ea typeface="宋体" charset="0"/>
            </a:endParaRPr>
          </a:p>
          <a:p>
            <a:pPr marL="742950" lvl="1" indent="-285750">
              <a:buFont typeface="Arial" panose="020B0604020202020204" pitchFamily="34" charset="0"/>
              <a:buChar char="•"/>
            </a:pPr>
            <a:endParaRPr lang="zh-CN" altLang="en-US">
              <a:ea typeface="宋体"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en-US" altLang="zh-CN"/>
              <a:t>C/C++ </a:t>
            </a:r>
            <a:r>
              <a:rPr lang="zh-CN" altLang="en-US"/>
              <a:t>源文件生成可执行文件</a:t>
            </a:r>
            <a:r>
              <a:rPr lang="zh-CN" altLang="en-US"/>
              <a:t>流程</a:t>
            </a:r>
            <a:endParaRPr lang="zh-CN" altLang="en-US"/>
          </a:p>
        </p:txBody>
      </p:sp>
      <p:sp>
        <p:nvSpPr>
          <p:cNvPr id="3" name="文本框 2"/>
          <p:cNvSpPr txBox="1"/>
          <p:nvPr/>
        </p:nvSpPr>
        <p:spPr>
          <a:xfrm>
            <a:off x="483235" y="1050290"/>
            <a:ext cx="6482080" cy="2306955"/>
          </a:xfrm>
          <a:prstGeom prst="rect">
            <a:avLst/>
          </a:prstGeom>
          <a:noFill/>
        </p:spPr>
        <p:txBody>
          <a:bodyPr wrap="none" rtlCol="0" anchor="t">
            <a:spAutoFit/>
          </a:bodyPr>
          <a:p>
            <a:pPr marL="342900" indent="-342900" algn="l">
              <a:buFont typeface="Arial" panose="020B0604020202020204" pitchFamily="34" charset="0"/>
              <a:buAutoNum type="arabicPeriod"/>
            </a:pPr>
            <a:r>
              <a:rPr lang="zh-CN" altLang="en-US" sz="1800"/>
              <a:t>预处理（</a:t>
            </a:r>
            <a:r>
              <a:rPr lang="en-US" altLang="zh-CN" sz="1800"/>
              <a:t>-E</a:t>
            </a:r>
            <a:r>
              <a:rPr lang="zh-CN" altLang="en-US" sz="1800"/>
              <a:t>参数</a:t>
            </a:r>
            <a:r>
              <a:rPr lang="en-US" altLang="zh-CN" sz="1800"/>
              <a:t> </a:t>
            </a:r>
            <a:r>
              <a:rPr lang="zh-CN" altLang="en-US" sz="1800"/>
              <a:t>宏替换等）</a:t>
            </a:r>
            <a:endParaRPr lang="zh-CN" altLang="en-US" sz="1800"/>
          </a:p>
          <a:p>
            <a:pPr marL="342900" indent="-342900" algn="l">
              <a:buFont typeface="Arial" panose="020B0604020202020204" pitchFamily="34" charset="0"/>
              <a:buAutoNum type="arabicPeriod"/>
            </a:pPr>
            <a:endParaRPr lang="zh-CN" altLang="en-US" sz="1800">
              <a:ea typeface="宋体" charset="0"/>
            </a:endParaRPr>
          </a:p>
          <a:p>
            <a:pPr marL="342900" indent="-342900" algn="l">
              <a:buFont typeface="Arial" panose="020B0604020202020204" pitchFamily="34" charset="0"/>
              <a:buAutoNum type="arabicPeriod"/>
            </a:pPr>
            <a:r>
              <a:rPr lang="zh-CN" altLang="en-US" sz="1800"/>
              <a:t>编译</a:t>
            </a:r>
            <a:r>
              <a:rPr lang="en-US" altLang="zh-CN" sz="1800"/>
              <a:t> gcc/clang/msvc</a:t>
            </a:r>
            <a:r>
              <a:rPr lang="zh-CN" altLang="en-US" sz="1800"/>
              <a:t>（</a:t>
            </a:r>
            <a:r>
              <a:rPr lang="en-US" altLang="zh-CN" sz="1800"/>
              <a:t>-S</a:t>
            </a:r>
            <a:r>
              <a:rPr lang="zh-CN" altLang="en-US" sz="1800"/>
              <a:t>参数）</a:t>
            </a:r>
            <a:endParaRPr lang="zh-CN" altLang="en-US" sz="1800"/>
          </a:p>
          <a:p>
            <a:pPr marL="342900" indent="-342900" algn="l">
              <a:buFont typeface="Arial" panose="020B0604020202020204" pitchFamily="34" charset="0"/>
              <a:buAutoNum type="arabicPeriod"/>
            </a:pPr>
            <a:endParaRPr lang="zh-CN" altLang="en-US" sz="1800">
              <a:ea typeface="宋体" charset="0"/>
            </a:endParaRPr>
          </a:p>
          <a:p>
            <a:pPr marL="342900" indent="-342900" algn="l">
              <a:buFont typeface="Arial" panose="020B0604020202020204" pitchFamily="34" charset="0"/>
              <a:buAutoNum type="arabicPeriod"/>
            </a:pPr>
            <a:r>
              <a:rPr lang="zh-CN" altLang="en-US" sz="1800">
                <a:ea typeface="宋体" charset="0"/>
              </a:rPr>
              <a:t>汇编（</a:t>
            </a:r>
            <a:r>
              <a:rPr lang="en-US" altLang="zh-CN" sz="1800">
                <a:ea typeface="宋体" charset="0"/>
              </a:rPr>
              <a:t>-C</a:t>
            </a:r>
            <a:r>
              <a:rPr lang="zh-CN" altLang="en-US" sz="1800">
                <a:ea typeface="宋体" charset="0"/>
              </a:rPr>
              <a:t>参数</a:t>
            </a:r>
            <a:r>
              <a:rPr lang="en-US" altLang="zh-CN" sz="1800">
                <a:ea typeface="宋体" charset="0"/>
              </a:rPr>
              <a:t> linux </a:t>
            </a:r>
            <a:r>
              <a:rPr lang="zh-CN" altLang="en-US" sz="1800">
                <a:ea typeface="宋体" charset="0"/>
              </a:rPr>
              <a:t>生成</a:t>
            </a:r>
            <a:r>
              <a:rPr lang="en-US" altLang="zh-CN" sz="1800">
                <a:ea typeface="宋体" charset="0"/>
              </a:rPr>
              <a:t>.o </a:t>
            </a:r>
            <a:r>
              <a:rPr lang="zh-CN" altLang="en-US" sz="1800">
                <a:ea typeface="宋体" charset="0"/>
              </a:rPr>
              <a:t>文件、</a:t>
            </a:r>
            <a:r>
              <a:rPr lang="en-US" altLang="zh-CN" sz="1800">
                <a:ea typeface="宋体" charset="0"/>
              </a:rPr>
              <a:t>windows </a:t>
            </a:r>
            <a:r>
              <a:rPr lang="zh-CN" altLang="en-US" sz="1800">
                <a:ea typeface="宋体" charset="0"/>
              </a:rPr>
              <a:t>生成</a:t>
            </a:r>
            <a:r>
              <a:rPr lang="en-US" altLang="zh-CN" sz="1800">
                <a:ea typeface="宋体" charset="0"/>
              </a:rPr>
              <a:t> .obj </a:t>
            </a:r>
            <a:r>
              <a:rPr lang="zh-CN" altLang="en-US" sz="1800">
                <a:ea typeface="宋体" charset="0"/>
              </a:rPr>
              <a:t>文件）</a:t>
            </a:r>
            <a:endParaRPr lang="zh-CN" altLang="en-US" sz="1800">
              <a:ea typeface="宋体" charset="0"/>
            </a:endParaRPr>
          </a:p>
          <a:p>
            <a:pPr marL="342900" indent="-342900" algn="l">
              <a:buFont typeface="Arial" panose="020B0604020202020204" pitchFamily="34" charset="0"/>
              <a:buAutoNum type="arabicPeriod"/>
            </a:pPr>
            <a:endParaRPr lang="zh-CN" altLang="en-US" sz="1800">
              <a:ea typeface="宋体" charset="0"/>
            </a:endParaRPr>
          </a:p>
          <a:p>
            <a:pPr marL="342900" indent="-342900" algn="l">
              <a:buFont typeface="Arial" panose="020B0604020202020204" pitchFamily="34" charset="0"/>
              <a:buAutoNum type="arabicPeriod"/>
            </a:pPr>
            <a:r>
              <a:rPr lang="zh-CN" altLang="en-US" sz="1800">
                <a:ea typeface="宋体" charset="0"/>
              </a:rPr>
              <a:t>链接（将多个二进制文件链接生成一个可执行文件）</a:t>
            </a:r>
            <a:endParaRPr lang="zh-CN" altLang="en-US" sz="1800">
              <a:ea typeface="宋体" charset="0"/>
            </a:endParaRPr>
          </a:p>
          <a:p>
            <a:pPr marL="742950" lvl="1" indent="-285750">
              <a:buFont typeface="Arial" panose="020B0604020202020204" pitchFamily="34" charset="0"/>
              <a:buChar char="•"/>
            </a:pPr>
            <a:endParaRPr lang="zh-CN" altLang="en-US" sz="1800">
              <a:ea typeface="宋体"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71" name="Shape 71"/>
        <p:cNvGrpSpPr/>
        <p:nvPr/>
      </p:nvGrpSpPr>
      <p:grpSpPr>
        <a:xfrm>
          <a:off x="0" y="0"/>
          <a:ext cx="0" cy="0"/>
          <a:chOff x="0" y="0"/>
          <a:chExt cx="0" cy="0"/>
        </a:xfrm>
      </p:grpSpPr>
      <p:sp>
        <p:nvSpPr>
          <p:cNvPr id="72" name="Google Shape;72;p14"/>
          <p:cNvSpPr txBox="1"/>
          <p:nvPr>
            <p:ph type="title"/>
          </p:nvPr>
        </p:nvSpPr>
        <p:spPr>
          <a:xfrm>
            <a:off x="98250" y="16350"/>
            <a:ext cx="8826600" cy="60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zh-CN" altLang="en-US"/>
              <a:t>使用</a:t>
            </a:r>
            <a:r>
              <a:rPr lang="en-US" altLang="zh-CN"/>
              <a:t> </a:t>
            </a:r>
            <a:r>
              <a:rPr lang="en-US" altLang="en-GB"/>
              <a:t>CMake </a:t>
            </a:r>
            <a:r>
              <a:rPr lang="zh-CN" altLang="en-US"/>
              <a:t>编译</a:t>
            </a:r>
            <a:r>
              <a:rPr lang="zh-CN" altLang="en-US"/>
              <a:t>项目流程</a:t>
            </a:r>
            <a:r>
              <a:rPr lang="zh-CN" altLang="en-US"/>
              <a:t>图</a:t>
            </a:r>
            <a:endParaRPr lang="zh-CN" altLang="en-US"/>
          </a:p>
        </p:txBody>
      </p:sp>
      <p:sp>
        <p:nvSpPr>
          <p:cNvPr id="22" name="矩形 21"/>
          <p:cNvSpPr/>
          <p:nvPr/>
        </p:nvSpPr>
        <p:spPr>
          <a:xfrm>
            <a:off x="854710" y="1428115"/>
            <a:ext cx="1663065" cy="768350"/>
          </a:xfrm>
          <a:prstGeom prst="rect">
            <a:avLst/>
          </a:prstGeom>
        </p:spPr>
        <p:style>
          <a:lnRef idx="1">
            <a:schemeClr val="accent5"/>
          </a:lnRef>
          <a:fillRef idx="2">
            <a:schemeClr val="accent5"/>
          </a:fillRef>
          <a:effectRef idx="1">
            <a:schemeClr val="accent5"/>
          </a:effectRef>
          <a:fontRef idx="minor">
            <a:schemeClr val="dk1"/>
          </a:fontRef>
        </p:style>
        <p:txBody>
          <a:bodyPr rtlCol="0" anchor="ctr"/>
          <a:p>
            <a:pPr algn="ctr"/>
            <a:r>
              <a:rPr lang="en-US" altLang="zh-CN"/>
              <a:t>Read</a:t>
            </a:r>
            <a:br>
              <a:rPr lang="en-US" altLang="zh-CN"/>
            </a:br>
            <a:r>
              <a:rPr lang="en-US" altLang="zh-CN"/>
              <a:t>CMakeCache.txt</a:t>
            </a:r>
            <a:endParaRPr lang="en-US" altLang="zh-CN"/>
          </a:p>
        </p:txBody>
      </p:sp>
      <p:sp>
        <p:nvSpPr>
          <p:cNvPr id="2" name="矩形 1"/>
          <p:cNvSpPr/>
          <p:nvPr/>
        </p:nvSpPr>
        <p:spPr>
          <a:xfrm>
            <a:off x="854710" y="3599815"/>
            <a:ext cx="1663065" cy="768350"/>
          </a:xfrm>
          <a:prstGeom prst="rect">
            <a:avLst/>
          </a:prstGeom>
        </p:spPr>
        <p:style>
          <a:lnRef idx="1">
            <a:schemeClr val="accent5"/>
          </a:lnRef>
          <a:fillRef idx="2">
            <a:schemeClr val="accent5"/>
          </a:fillRef>
          <a:effectRef idx="1">
            <a:schemeClr val="accent5"/>
          </a:effectRef>
          <a:fontRef idx="minor">
            <a:schemeClr val="dk1"/>
          </a:fontRef>
        </p:style>
        <p:txBody>
          <a:bodyPr rtlCol="0" anchor="ctr"/>
          <a:p>
            <a:pPr algn="ctr"/>
            <a:r>
              <a:rPr lang="en-US" altLang="zh-CN"/>
              <a:t>build tree</a:t>
            </a:r>
            <a:br>
              <a:rPr lang="en-US" altLang="zh-CN"/>
            </a:br>
            <a:r>
              <a:rPr lang="en-US" altLang="zh-CN"/>
              <a:t>CMakeCache.txt</a:t>
            </a:r>
            <a:endParaRPr lang="en-US" altLang="zh-CN"/>
          </a:p>
        </p:txBody>
      </p:sp>
      <p:sp>
        <p:nvSpPr>
          <p:cNvPr id="3" name="矩形 2"/>
          <p:cNvSpPr/>
          <p:nvPr/>
        </p:nvSpPr>
        <p:spPr>
          <a:xfrm>
            <a:off x="854710" y="2508250"/>
            <a:ext cx="1663065" cy="768350"/>
          </a:xfrm>
          <a:prstGeom prst="rect">
            <a:avLst/>
          </a:prstGeom>
        </p:spPr>
        <p:style>
          <a:lnRef idx="0">
            <a:schemeClr val="accent3"/>
          </a:lnRef>
          <a:fillRef idx="3">
            <a:schemeClr val="accent3"/>
          </a:fillRef>
          <a:effectRef idx="3">
            <a:schemeClr val="accent3"/>
          </a:effectRef>
          <a:fontRef idx="minor">
            <a:schemeClr val="lt1"/>
          </a:fontRef>
        </p:style>
        <p:txBody>
          <a:bodyPr rtlCol="0" anchor="ctr"/>
          <a:p>
            <a:pPr algn="ctr"/>
            <a:r>
              <a:rPr lang="zh-CN" altLang="en-US"/>
              <a:t>解析并执行</a:t>
            </a:r>
            <a:br>
              <a:rPr lang="zh-CN" altLang="en-US"/>
            </a:br>
            <a:r>
              <a:rPr lang="en-US" altLang="zh-CN"/>
              <a:t>CMake Language</a:t>
            </a:r>
            <a:endParaRPr lang="en-US" altLang="zh-CN"/>
          </a:p>
        </p:txBody>
      </p:sp>
      <p:sp>
        <p:nvSpPr>
          <p:cNvPr id="4" name="矩形 3"/>
          <p:cNvSpPr/>
          <p:nvPr/>
        </p:nvSpPr>
        <p:spPr>
          <a:xfrm>
            <a:off x="3185795" y="2546350"/>
            <a:ext cx="1663065" cy="768350"/>
          </a:xfrm>
          <a:prstGeom prst="rect">
            <a:avLst/>
          </a:prstGeom>
        </p:spPr>
        <p:style>
          <a:lnRef idx="0">
            <a:schemeClr val="accent3"/>
          </a:lnRef>
          <a:fillRef idx="3">
            <a:schemeClr val="accent3"/>
          </a:fillRef>
          <a:effectRef idx="3">
            <a:schemeClr val="accent3"/>
          </a:effectRef>
          <a:fontRef idx="minor">
            <a:schemeClr val="lt1"/>
          </a:fontRef>
        </p:style>
        <p:txBody>
          <a:bodyPr rtlCol="0" anchor="ctr"/>
          <a:p>
            <a:pPr algn="ctr"/>
            <a:r>
              <a:rPr lang="en-US" altLang="zh-CN"/>
              <a:t>Generate</a:t>
            </a:r>
            <a:br>
              <a:rPr lang="en-US" altLang="zh-CN"/>
            </a:br>
            <a:r>
              <a:rPr lang="en-US" altLang="zh-CN"/>
              <a:t>(makefile or other project files)</a:t>
            </a:r>
            <a:endParaRPr lang="en-US" altLang="zh-CN"/>
          </a:p>
        </p:txBody>
      </p:sp>
      <p:cxnSp>
        <p:nvCxnSpPr>
          <p:cNvPr id="5" name="直接箭头连接符 4"/>
          <p:cNvCxnSpPr>
            <a:stCxn id="18" idx="3"/>
            <a:endCxn id="19" idx="1"/>
          </p:cNvCxnSpPr>
          <p:nvPr/>
        </p:nvCxnSpPr>
        <p:spPr>
          <a:xfrm flipV="1">
            <a:off x="2678430" y="2912745"/>
            <a:ext cx="394335" cy="1016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29260" y="1010920"/>
            <a:ext cx="4678680" cy="3843020"/>
          </a:xfrm>
          <a:prstGeom prst="rect">
            <a:avLst/>
          </a:prstGeom>
          <a:noFill/>
          <a:ln>
            <a:solidFill>
              <a:schemeClr val="accent1">
                <a:lumMod val="20000"/>
                <a:lumOff val="8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429260" y="704215"/>
            <a:ext cx="1359535" cy="30670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p>
            <a:r>
              <a:rPr lang="en-US" altLang="zh-CN"/>
              <a:t>cmake -B build</a:t>
            </a:r>
            <a:endParaRPr lang="en-US" altLang="zh-CN"/>
          </a:p>
        </p:txBody>
      </p:sp>
      <p:sp>
        <p:nvSpPr>
          <p:cNvPr id="8" name="矩形 7"/>
          <p:cNvSpPr/>
          <p:nvPr/>
        </p:nvSpPr>
        <p:spPr>
          <a:xfrm>
            <a:off x="5382260" y="1010920"/>
            <a:ext cx="2870835" cy="3843020"/>
          </a:xfrm>
          <a:prstGeom prst="rect">
            <a:avLst/>
          </a:prstGeom>
          <a:noFill/>
          <a:ln>
            <a:solidFill>
              <a:schemeClr val="accent1">
                <a:lumMod val="20000"/>
                <a:lumOff val="8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5382260" y="704215"/>
            <a:ext cx="1675765" cy="30670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p>
            <a:r>
              <a:rPr lang="en-US" altLang="zh-CN"/>
              <a:t>cmake --build build</a:t>
            </a:r>
            <a:endParaRPr lang="en-US" altLang="zh-CN"/>
          </a:p>
        </p:txBody>
      </p:sp>
      <p:sp>
        <p:nvSpPr>
          <p:cNvPr id="10" name="矩形 9"/>
          <p:cNvSpPr/>
          <p:nvPr/>
        </p:nvSpPr>
        <p:spPr>
          <a:xfrm>
            <a:off x="5893435" y="1231265"/>
            <a:ext cx="1663065" cy="603250"/>
          </a:xfrm>
          <a:prstGeom prst="rect">
            <a:avLst/>
          </a:prstGeom>
        </p:spPr>
        <p:style>
          <a:lnRef idx="1">
            <a:schemeClr val="accent3"/>
          </a:lnRef>
          <a:fillRef idx="2">
            <a:schemeClr val="accent3"/>
          </a:fillRef>
          <a:effectRef idx="1">
            <a:schemeClr val="accent3"/>
          </a:effectRef>
          <a:fontRef idx="minor">
            <a:schemeClr val="dk1"/>
          </a:fontRef>
        </p:style>
        <p:txBody>
          <a:bodyPr rtlCol="0" anchor="ctr"/>
          <a:p>
            <a:pPr algn="ctr"/>
            <a:r>
              <a:rPr lang="en-US" altLang="zh-CN"/>
              <a:t>Compile</a:t>
            </a:r>
            <a:endParaRPr lang="en-US" altLang="zh-CN"/>
          </a:p>
        </p:txBody>
      </p:sp>
      <p:sp>
        <p:nvSpPr>
          <p:cNvPr id="11" name="矩形 10"/>
          <p:cNvSpPr/>
          <p:nvPr/>
        </p:nvSpPr>
        <p:spPr>
          <a:xfrm>
            <a:off x="5893435" y="2140585"/>
            <a:ext cx="1663065" cy="603250"/>
          </a:xfrm>
          <a:prstGeom prst="rect">
            <a:avLst/>
          </a:prstGeom>
        </p:spPr>
        <p:style>
          <a:lnRef idx="1">
            <a:schemeClr val="accent3"/>
          </a:lnRef>
          <a:fillRef idx="2">
            <a:schemeClr val="accent3"/>
          </a:fillRef>
          <a:effectRef idx="1">
            <a:schemeClr val="accent3"/>
          </a:effectRef>
          <a:fontRef idx="minor">
            <a:schemeClr val="dk1"/>
          </a:fontRef>
        </p:style>
        <p:txBody>
          <a:bodyPr rtlCol="0" anchor="ctr"/>
          <a:p>
            <a:pPr algn="ctr"/>
            <a:r>
              <a:rPr lang="en-US" altLang="zh-CN"/>
              <a:t>Link</a:t>
            </a:r>
            <a:endParaRPr lang="en-US" altLang="zh-CN"/>
          </a:p>
        </p:txBody>
      </p:sp>
      <p:sp>
        <p:nvSpPr>
          <p:cNvPr id="12" name="矩形 11"/>
          <p:cNvSpPr/>
          <p:nvPr/>
        </p:nvSpPr>
        <p:spPr>
          <a:xfrm>
            <a:off x="5893435" y="3072765"/>
            <a:ext cx="1663065" cy="603250"/>
          </a:xfrm>
          <a:prstGeom prst="rect">
            <a:avLst/>
          </a:prstGeom>
        </p:spPr>
        <p:style>
          <a:lnRef idx="1">
            <a:schemeClr val="accent3"/>
          </a:lnRef>
          <a:fillRef idx="2">
            <a:schemeClr val="accent3"/>
          </a:fillRef>
          <a:effectRef idx="1">
            <a:schemeClr val="accent3"/>
          </a:effectRef>
          <a:fontRef idx="minor">
            <a:schemeClr val="dk1"/>
          </a:fontRef>
        </p:style>
        <p:txBody>
          <a:bodyPr rtlCol="0" anchor="ctr"/>
          <a:p>
            <a:pPr algn="ctr"/>
            <a:r>
              <a:rPr lang="en-US" altLang="zh-CN"/>
              <a:t>Test..</a:t>
            </a:r>
            <a:endParaRPr lang="en-US" altLang="zh-CN"/>
          </a:p>
        </p:txBody>
      </p:sp>
      <p:sp>
        <p:nvSpPr>
          <p:cNvPr id="13" name="矩形 12"/>
          <p:cNvSpPr/>
          <p:nvPr/>
        </p:nvSpPr>
        <p:spPr>
          <a:xfrm>
            <a:off x="5894070" y="4004945"/>
            <a:ext cx="1663065" cy="603250"/>
          </a:xfrm>
          <a:prstGeom prst="rect">
            <a:avLst/>
          </a:prstGeom>
        </p:spPr>
        <p:style>
          <a:lnRef idx="1">
            <a:schemeClr val="accent3"/>
          </a:lnRef>
          <a:fillRef idx="2">
            <a:schemeClr val="accent3"/>
          </a:fillRef>
          <a:effectRef idx="1">
            <a:schemeClr val="accent3"/>
          </a:effectRef>
          <a:fontRef idx="minor">
            <a:schemeClr val="dk1"/>
          </a:fontRef>
        </p:style>
        <p:txBody>
          <a:bodyPr rtlCol="0" anchor="ctr"/>
          <a:p>
            <a:pPr algn="ctr"/>
            <a:r>
              <a:rPr lang="en-US" altLang="zh-CN"/>
              <a:t>Package</a:t>
            </a:r>
            <a:endParaRPr lang="en-US" altLang="zh-CN"/>
          </a:p>
        </p:txBody>
      </p:sp>
      <p:cxnSp>
        <p:nvCxnSpPr>
          <p:cNvPr id="14" name="直接箭头连接符 13"/>
          <p:cNvCxnSpPr>
            <a:stCxn id="10" idx="2"/>
            <a:endCxn id="11" idx="0"/>
          </p:cNvCxnSpPr>
          <p:nvPr/>
        </p:nvCxnSpPr>
        <p:spPr>
          <a:xfrm>
            <a:off x="6725285" y="1834515"/>
            <a:ext cx="0" cy="3060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11" idx="2"/>
            <a:endCxn id="11" idx="2"/>
          </p:cNvCxnSpPr>
          <p:nvPr/>
        </p:nvCxnSpPr>
        <p:spPr>
          <a:xfrm>
            <a:off x="6725285" y="2743835"/>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a:stCxn id="11" idx="2"/>
            <a:endCxn id="12" idx="0"/>
          </p:cNvCxnSpPr>
          <p:nvPr/>
        </p:nvCxnSpPr>
        <p:spPr>
          <a:xfrm>
            <a:off x="6725285" y="2743835"/>
            <a:ext cx="0" cy="3289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a:stCxn id="12" idx="2"/>
            <a:endCxn id="13" idx="0"/>
          </p:cNvCxnSpPr>
          <p:nvPr/>
        </p:nvCxnSpPr>
        <p:spPr>
          <a:xfrm>
            <a:off x="6725285" y="3676015"/>
            <a:ext cx="635" cy="3289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664845" y="1303020"/>
            <a:ext cx="2013585" cy="3239135"/>
          </a:xfrm>
          <a:prstGeom prst="rect">
            <a:avLst/>
          </a:prstGeom>
          <a:noFill/>
          <a:ln w="12700">
            <a:solidFill>
              <a:schemeClr val="tx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矩形 18"/>
          <p:cNvSpPr/>
          <p:nvPr/>
        </p:nvSpPr>
        <p:spPr>
          <a:xfrm>
            <a:off x="3072765" y="2269490"/>
            <a:ext cx="1906270" cy="1285875"/>
          </a:xfrm>
          <a:prstGeom prst="rect">
            <a:avLst/>
          </a:prstGeom>
          <a:noFill/>
          <a:ln w="12700">
            <a:solidFill>
              <a:schemeClr val="tx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0" name="矩形 19"/>
          <p:cNvSpPr/>
          <p:nvPr/>
        </p:nvSpPr>
        <p:spPr>
          <a:xfrm>
            <a:off x="5771515" y="1129030"/>
            <a:ext cx="1906270" cy="3581400"/>
          </a:xfrm>
          <a:prstGeom prst="rect">
            <a:avLst/>
          </a:prstGeom>
          <a:noFill/>
          <a:ln w="12700">
            <a:solidFill>
              <a:schemeClr val="tx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21" name="直接箭头连接符 20"/>
          <p:cNvCxnSpPr>
            <a:endCxn id="20" idx="1"/>
          </p:cNvCxnSpPr>
          <p:nvPr/>
        </p:nvCxnSpPr>
        <p:spPr>
          <a:xfrm>
            <a:off x="5006340" y="2919730"/>
            <a:ext cx="765175"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84" name="Shape 84"/>
        <p:cNvGrpSpPr/>
        <p:nvPr/>
      </p:nvGrpSpPr>
      <p:grpSpPr>
        <a:xfrm>
          <a:off x="0" y="0"/>
          <a:ext cx="0" cy="0"/>
          <a:chOff x="0" y="0"/>
          <a:chExt cx="0" cy="0"/>
        </a:xfrm>
      </p:grpSpPr>
      <p:sp>
        <p:nvSpPr>
          <p:cNvPr id="85" name="Google Shape;85;p15"/>
          <p:cNvSpPr txBox="1"/>
          <p:nvPr>
            <p:ph type="title"/>
          </p:nvPr>
        </p:nvSpPr>
        <p:spPr>
          <a:xfrm>
            <a:off x="98250" y="16350"/>
            <a:ext cx="8826600" cy="60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 </a:t>
            </a:r>
            <a:r>
              <a:rPr lang="en-US" altLang="en-GB"/>
              <a:t>CMake </a:t>
            </a:r>
            <a:r>
              <a:rPr lang="zh-CN" altLang="en-US"/>
              <a:t>语法</a:t>
            </a:r>
            <a:endParaRPr lang="zh-CN" altLang="en-US"/>
          </a:p>
        </p:txBody>
      </p:sp>
      <p:sp>
        <p:nvSpPr>
          <p:cNvPr id="1" name="文本框 0"/>
          <p:cNvSpPr txBox="1"/>
          <p:nvPr/>
        </p:nvSpPr>
        <p:spPr>
          <a:xfrm>
            <a:off x="813435" y="988695"/>
            <a:ext cx="1554480" cy="3415030"/>
          </a:xfrm>
          <a:prstGeom prst="rect">
            <a:avLst/>
          </a:prstGeom>
          <a:noFill/>
        </p:spPr>
        <p:txBody>
          <a:bodyPr wrap="none" rtlCol="0">
            <a:spAutoFit/>
          </a:bodyPr>
          <a:p>
            <a:pPr algn="l"/>
            <a:r>
              <a:rPr lang="zh-CN" altLang="en-US" sz="1800"/>
              <a:t>组织（结构）</a:t>
            </a:r>
            <a:endParaRPr lang="zh-CN" altLang="en-US" sz="1800"/>
          </a:p>
          <a:p>
            <a:pPr marL="285750" indent="-285750" algn="l">
              <a:buFont typeface="Arial" panose="020B0604020202020204" pitchFamily="34" charset="0"/>
              <a:buChar char="•"/>
            </a:pPr>
            <a:r>
              <a:rPr lang="zh-CN" altLang="en-US" sz="1800"/>
              <a:t>目录</a:t>
            </a:r>
            <a:endParaRPr lang="zh-CN" altLang="en-US" sz="1800"/>
          </a:p>
          <a:p>
            <a:pPr marL="285750" indent="-285750" algn="l">
              <a:buFont typeface="Arial" panose="020B0604020202020204" pitchFamily="34" charset="0"/>
              <a:buChar char="•"/>
            </a:pPr>
            <a:r>
              <a:rPr lang="zh-CN" altLang="en-US" sz="1800"/>
              <a:t>脚本</a:t>
            </a:r>
            <a:endParaRPr lang="zh-CN" altLang="en-US" sz="1800"/>
          </a:p>
          <a:p>
            <a:pPr marL="285750" indent="-285750" algn="l">
              <a:buFont typeface="Arial" panose="020B0604020202020204" pitchFamily="34" charset="0"/>
              <a:buChar char="•"/>
            </a:pPr>
            <a:r>
              <a:rPr lang="zh-CN" altLang="en-US" sz="1800"/>
              <a:t>模块</a:t>
            </a:r>
            <a:endParaRPr lang="zh-CN" altLang="en-US" sz="1800"/>
          </a:p>
          <a:p>
            <a:pPr marL="0" indent="0" algn="l">
              <a:buFont typeface="Arial" panose="020B0604020202020204" pitchFamily="34" charset="0"/>
              <a:buNone/>
            </a:pPr>
            <a:r>
              <a:rPr lang="zh-CN" altLang="en-US" sz="1800"/>
              <a:t>句法</a:t>
            </a:r>
            <a:endParaRPr lang="zh-CN" altLang="en-US" sz="1800"/>
          </a:p>
          <a:p>
            <a:pPr marL="285750" indent="-285750" algn="l">
              <a:buFont typeface="Arial" panose="020B0604020202020204" pitchFamily="34" charset="0"/>
              <a:buChar char="•"/>
            </a:pPr>
            <a:r>
              <a:rPr lang="zh-CN" altLang="en-US" sz="1800"/>
              <a:t>编码</a:t>
            </a:r>
            <a:endParaRPr lang="zh-CN" altLang="en-US" sz="1800"/>
          </a:p>
          <a:p>
            <a:pPr marL="285750" indent="-285750" algn="l">
              <a:buFont typeface="Arial" panose="020B0604020202020204" pitchFamily="34" charset="0"/>
              <a:buChar char="•"/>
            </a:pPr>
            <a:r>
              <a:rPr lang="zh-CN" altLang="en-US" sz="1800"/>
              <a:t>源文件</a:t>
            </a:r>
            <a:endParaRPr lang="zh-CN" altLang="en-US" sz="1800"/>
          </a:p>
          <a:p>
            <a:pPr marL="285750" indent="-285750" algn="l">
              <a:buFont typeface="Arial" panose="020B0604020202020204" pitchFamily="34" charset="0"/>
              <a:buChar char="•"/>
            </a:pPr>
            <a:r>
              <a:rPr lang="zh-CN" altLang="en-US" sz="1800"/>
              <a:t>命令</a:t>
            </a:r>
            <a:endParaRPr lang="zh-CN" altLang="en-US" sz="1800"/>
          </a:p>
          <a:p>
            <a:pPr marL="285750" indent="-285750" algn="l">
              <a:buFont typeface="Arial" panose="020B0604020202020204" pitchFamily="34" charset="0"/>
              <a:buChar char="•"/>
            </a:pPr>
            <a:r>
              <a:rPr lang="zh-CN" altLang="en-US" sz="1800"/>
              <a:t>变量引用</a:t>
            </a:r>
            <a:endParaRPr lang="zh-CN" altLang="en-US" sz="1800"/>
          </a:p>
          <a:p>
            <a:pPr marL="285750" indent="-285750" algn="l">
              <a:buFont typeface="Arial" panose="020B0604020202020204" pitchFamily="34" charset="0"/>
              <a:buChar char="•"/>
            </a:pPr>
            <a:r>
              <a:rPr lang="zh-CN" altLang="en-US" sz="1800"/>
              <a:t>注释</a:t>
            </a:r>
            <a:endParaRPr lang="zh-CN" altLang="en-US" sz="1800"/>
          </a:p>
          <a:p>
            <a:pPr marL="0" indent="0" algn="l">
              <a:buFont typeface="Arial" panose="020B0604020202020204" pitchFamily="34" charset="0"/>
              <a:buNone/>
            </a:pPr>
            <a:r>
              <a:rPr lang="zh-CN" altLang="en-US" sz="1800"/>
              <a:t>变量</a:t>
            </a:r>
            <a:endParaRPr lang="zh-CN" altLang="en-US" sz="1800"/>
          </a:p>
          <a:p>
            <a:pPr marL="0" indent="0" algn="l">
              <a:buFont typeface="Arial" panose="020B0604020202020204" pitchFamily="34" charset="0"/>
              <a:buNone/>
            </a:pPr>
            <a:endParaRPr lang="zh-CN" altLang="en-US" sz="1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en-US" altLang="zh-CN"/>
              <a:t>CMake </a:t>
            </a:r>
            <a:r>
              <a:rPr lang="zh-CN" altLang="en-US"/>
              <a:t>命令</a:t>
            </a:r>
            <a:endParaRPr lang="zh-CN" altLang="en-US"/>
          </a:p>
        </p:txBody>
      </p:sp>
      <p:sp>
        <p:nvSpPr>
          <p:cNvPr id="3" name="文本框 2"/>
          <p:cNvSpPr txBox="1"/>
          <p:nvPr/>
        </p:nvSpPr>
        <p:spPr>
          <a:xfrm>
            <a:off x="723265" y="999490"/>
            <a:ext cx="3161030" cy="2584450"/>
          </a:xfrm>
          <a:prstGeom prst="rect">
            <a:avLst/>
          </a:prstGeom>
          <a:noFill/>
        </p:spPr>
        <p:txBody>
          <a:bodyPr wrap="none" rtlCol="0">
            <a:spAutoFit/>
          </a:bodyPr>
          <a:p>
            <a:pPr algn="l"/>
            <a:r>
              <a:rPr lang="zh-CN" altLang="en-US" sz="1800"/>
              <a:t>脚本</a:t>
            </a:r>
            <a:r>
              <a:rPr lang="zh-CN" altLang="en-US" sz="1800"/>
              <a:t>命令</a:t>
            </a:r>
            <a:endParaRPr lang="zh-CN" altLang="en-US" sz="1800"/>
          </a:p>
          <a:p>
            <a:pPr marL="285750" indent="-285750" algn="l">
              <a:buFont typeface="Arial" panose="020B0604020202020204" pitchFamily="34" charset="0"/>
              <a:buChar char="•"/>
            </a:pPr>
            <a:r>
              <a:rPr lang="en-US" altLang="zh-CN" sz="1800"/>
              <a:t>set</a:t>
            </a:r>
            <a:endParaRPr lang="zh-CN" altLang="en-US" sz="1800"/>
          </a:p>
          <a:p>
            <a:pPr marL="285750" indent="-285750" algn="l">
              <a:buFont typeface="Arial" panose="020B0604020202020204" pitchFamily="34" charset="0"/>
              <a:buChar char="•"/>
            </a:pPr>
            <a:r>
              <a:rPr lang="en-US" altLang="zh-CN" sz="1800"/>
              <a:t>message</a:t>
            </a:r>
            <a:endParaRPr lang="en-US" altLang="zh-CN" sz="1800"/>
          </a:p>
          <a:p>
            <a:pPr marL="285750" indent="-285750" algn="l">
              <a:buFont typeface="Arial" panose="020B0604020202020204" pitchFamily="34" charset="0"/>
              <a:buChar char="•"/>
            </a:pPr>
            <a:r>
              <a:rPr lang="en-US" altLang="zh-CN" sz="1800"/>
              <a:t>include</a:t>
            </a:r>
            <a:endParaRPr lang="zh-CN" altLang="en-US" sz="1800"/>
          </a:p>
          <a:p>
            <a:pPr marL="285750" indent="-285750" algn="l">
              <a:buFont typeface="Arial" panose="020B0604020202020204" pitchFamily="34" charset="0"/>
              <a:buChar char="•"/>
            </a:pPr>
            <a:endParaRPr lang="zh-CN" altLang="en-US" sz="1800"/>
          </a:p>
          <a:p>
            <a:pPr marL="0" indent="0" algn="l">
              <a:buFont typeface="Arial" panose="020B0604020202020204" pitchFamily="34" charset="0"/>
              <a:buNone/>
            </a:pPr>
            <a:r>
              <a:rPr lang="zh-CN" altLang="en-US" sz="1800"/>
              <a:t>项目</a:t>
            </a:r>
            <a:r>
              <a:rPr lang="zh-CN" altLang="en-US" sz="1800"/>
              <a:t>命令</a:t>
            </a:r>
            <a:endParaRPr lang="zh-CN" altLang="en-US" sz="1800"/>
          </a:p>
          <a:p>
            <a:pPr marL="285750" indent="-285750" algn="l">
              <a:buFont typeface="Arial" panose="020B0604020202020204" pitchFamily="34" charset="0"/>
              <a:buChar char="•"/>
            </a:pPr>
            <a:r>
              <a:rPr lang="zh-CN" altLang="en-US" sz="1800"/>
              <a:t>cmake_minimum_required</a:t>
            </a:r>
            <a:endParaRPr lang="zh-CN" altLang="en-US" sz="1800"/>
          </a:p>
          <a:p>
            <a:pPr marL="285750" indent="-285750" algn="l">
              <a:buFont typeface="Arial" panose="020B0604020202020204" pitchFamily="34" charset="0"/>
              <a:buChar char="•"/>
            </a:pPr>
            <a:r>
              <a:rPr lang="zh-CN" altLang="en-US" sz="1800"/>
              <a:t>project</a:t>
            </a:r>
            <a:endParaRPr lang="zh-CN" altLang="en-US" sz="1800"/>
          </a:p>
          <a:p>
            <a:pPr marL="285750" indent="-285750" algn="l">
              <a:buFont typeface="Arial" panose="020B0604020202020204" pitchFamily="34" charset="0"/>
              <a:buChar char="•"/>
            </a:pPr>
            <a:r>
              <a:rPr lang="zh-CN" altLang="en-US" sz="1800"/>
              <a:t>add_executable</a:t>
            </a:r>
            <a:endParaRPr lang="zh-CN" altLang="en-US" sz="1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en-US" altLang="zh-CN"/>
              <a:t>CMake </a:t>
            </a:r>
            <a:r>
              <a:rPr lang="zh-CN" altLang="en-US"/>
              <a:t>常见项目配置</a:t>
            </a:r>
            <a:r>
              <a:rPr lang="zh-CN" altLang="en-US"/>
              <a:t>方式</a:t>
            </a:r>
            <a:endParaRPr lang="zh-CN" altLang="en-US"/>
          </a:p>
        </p:txBody>
      </p:sp>
      <p:sp>
        <p:nvSpPr>
          <p:cNvPr id="3" name="文本框 2"/>
          <p:cNvSpPr txBox="1"/>
          <p:nvPr/>
        </p:nvSpPr>
        <p:spPr>
          <a:xfrm>
            <a:off x="723265" y="999490"/>
            <a:ext cx="3618230" cy="2030095"/>
          </a:xfrm>
          <a:prstGeom prst="rect">
            <a:avLst/>
          </a:prstGeom>
          <a:noFill/>
        </p:spPr>
        <p:txBody>
          <a:bodyPr wrap="none" rtlCol="0">
            <a:spAutoFit/>
          </a:bodyPr>
          <a:p>
            <a:pPr marL="285750" indent="-285750" algn="l">
              <a:buFont typeface="Arial" panose="020B0604020202020204" pitchFamily="34" charset="0"/>
              <a:buChar char="•"/>
            </a:pPr>
            <a:r>
              <a:rPr lang="zh-CN" altLang="en-US" sz="1800"/>
              <a:t>相对路径</a:t>
            </a:r>
            <a:r>
              <a:rPr lang="zh-CN" altLang="en-US" sz="1800"/>
              <a:t>方式</a:t>
            </a:r>
            <a:endParaRPr lang="zh-CN" altLang="en-US" sz="1800"/>
          </a:p>
          <a:p>
            <a:pPr marL="285750" indent="-285750" algn="l">
              <a:buFont typeface="Arial" panose="020B0604020202020204" pitchFamily="34" charset="0"/>
              <a:buChar char="•"/>
            </a:pPr>
            <a:endParaRPr lang="zh-CN" altLang="en-US" sz="1800"/>
          </a:p>
          <a:p>
            <a:pPr marL="285750" indent="-285750" algn="l">
              <a:buFont typeface="Arial" panose="020B0604020202020204" pitchFamily="34" charset="0"/>
              <a:buChar char="•"/>
            </a:pPr>
            <a:r>
              <a:rPr lang="zh-CN" altLang="en-US" sz="1800"/>
              <a:t>子目录添加</a:t>
            </a:r>
            <a:r>
              <a:rPr lang="en-US" altLang="zh-CN" sz="1800"/>
              <a:t> .cmake </a:t>
            </a:r>
            <a:r>
              <a:rPr lang="zh-CN" altLang="en-US" sz="1800"/>
              <a:t>脚本的</a:t>
            </a:r>
            <a:r>
              <a:rPr lang="zh-CN" altLang="en-US" sz="1800"/>
              <a:t>方式</a:t>
            </a:r>
            <a:endParaRPr lang="zh-CN" altLang="en-US" sz="1800"/>
          </a:p>
          <a:p>
            <a:pPr marL="285750" indent="-285750" algn="l">
              <a:buFont typeface="Arial" panose="020B0604020202020204" pitchFamily="34" charset="0"/>
              <a:buChar char="•"/>
            </a:pPr>
            <a:endParaRPr lang="zh-CN" altLang="en-US" sz="1800"/>
          </a:p>
          <a:p>
            <a:pPr marL="285750" indent="-285750" algn="l">
              <a:buFont typeface="Arial" panose="020B0604020202020204" pitchFamily="34" charset="0"/>
              <a:buChar char="•"/>
            </a:pPr>
            <a:r>
              <a:rPr lang="en-US" altLang="zh-CN" sz="1800"/>
              <a:t>CMakeLists.txt </a:t>
            </a:r>
            <a:r>
              <a:rPr lang="zh-CN" altLang="en-US" sz="1800"/>
              <a:t>嵌套</a:t>
            </a:r>
            <a:r>
              <a:rPr lang="zh-CN" altLang="en-US" sz="1800"/>
              <a:t>方式</a:t>
            </a:r>
            <a:endParaRPr lang="zh-CN" altLang="en-US" sz="1800"/>
          </a:p>
          <a:p>
            <a:pPr marL="285750" indent="-285750" algn="l">
              <a:buFont typeface="Arial" panose="020B0604020202020204" pitchFamily="34" charset="0"/>
              <a:buChar char="•"/>
            </a:pPr>
            <a:endParaRPr lang="zh-CN" altLang="en-US" sz="1800"/>
          </a:p>
          <a:p>
            <a:pPr marL="285750" indent="-285750" algn="l">
              <a:buFont typeface="Arial" panose="020B0604020202020204" pitchFamily="34" charset="0"/>
              <a:buChar char="•"/>
            </a:pPr>
            <a:r>
              <a:rPr lang="en-US" altLang="zh-CN" sz="1800"/>
              <a:t>Object Libraries </a:t>
            </a:r>
            <a:r>
              <a:rPr lang="zh-CN" altLang="en-US" sz="1800"/>
              <a:t>方式</a:t>
            </a:r>
            <a:endParaRPr lang="zh-CN" altLang="en-US"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zh-CN" altLang="en-US"/>
              <a:t>静态库与动态链接</a:t>
            </a:r>
            <a:r>
              <a:rPr lang="zh-CN" altLang="en-US"/>
              <a:t>库</a:t>
            </a:r>
            <a:endParaRPr lang="zh-CN" altLang="en-US"/>
          </a:p>
        </p:txBody>
      </p:sp>
      <p:sp>
        <p:nvSpPr>
          <p:cNvPr id="4" name="文本框 3"/>
          <p:cNvSpPr txBox="1"/>
          <p:nvPr/>
        </p:nvSpPr>
        <p:spPr>
          <a:xfrm>
            <a:off x="372110" y="988695"/>
            <a:ext cx="8277225" cy="3138170"/>
          </a:xfrm>
          <a:prstGeom prst="rect">
            <a:avLst/>
          </a:prstGeom>
          <a:noFill/>
        </p:spPr>
        <p:txBody>
          <a:bodyPr wrap="square" rtlCol="0">
            <a:spAutoFit/>
          </a:bodyPr>
          <a:p>
            <a:pPr algn="l"/>
            <a:r>
              <a:rPr lang="zh-CN" altLang="en-US" sz="1800"/>
              <a:t>静态库（Static Library）：静态库是在编译时与可执行文件链接的库。它包含了一组预编译的目标文件，这些目标文件在链接时会被整合到可执行文件中（</a:t>
            </a:r>
            <a:r>
              <a:rPr lang="zh-CN" altLang="en-US" sz="1800">
                <a:sym typeface="+mn-ea"/>
              </a:rPr>
              <a:t>lib&lt;name&gt;.a/lib</a:t>
            </a:r>
            <a:r>
              <a:rPr lang="zh-CN" altLang="en-US" sz="1800"/>
              <a:t>）。</a:t>
            </a:r>
            <a:endParaRPr lang="zh-CN" altLang="en-US" sz="1800"/>
          </a:p>
          <a:p>
            <a:pPr algn="l"/>
            <a:r>
              <a:rPr lang="zh-CN" altLang="en-US" sz="1800"/>
              <a:t> </a:t>
            </a:r>
            <a:endParaRPr lang="zh-CN" altLang="en-US" sz="1800"/>
          </a:p>
          <a:p>
            <a:pPr algn="l"/>
            <a:r>
              <a:rPr lang="zh-CN" altLang="en-US" sz="1800"/>
              <a:t>特点：</a:t>
            </a:r>
            <a:endParaRPr lang="zh-CN" altLang="en-US" sz="1800"/>
          </a:p>
          <a:p>
            <a:pPr marL="285750" indent="-285750" algn="l">
              <a:buFont typeface="Arial" panose="020B0604020202020204" pitchFamily="34" charset="0"/>
              <a:buChar char="•"/>
            </a:pPr>
            <a:r>
              <a:rPr lang="zh-CN" altLang="en-US" sz="1800"/>
              <a:t>静态库的代码会被复制到可执行文件中，使得可执行文件变得独立。</a:t>
            </a:r>
            <a:endParaRPr lang="zh-CN" altLang="en-US" sz="1800"/>
          </a:p>
          <a:p>
            <a:pPr marL="285750" indent="-285750" algn="l">
              <a:buFont typeface="Arial" panose="020B0604020202020204" pitchFamily="34" charset="0"/>
              <a:buChar char="•"/>
            </a:pPr>
            <a:r>
              <a:rPr lang="zh-CN" altLang="en-US" sz="1800"/>
              <a:t>静态库的大小会增加可执行文件的大小。</a:t>
            </a:r>
            <a:endParaRPr lang="zh-CN" altLang="en-US" sz="1800"/>
          </a:p>
          <a:p>
            <a:pPr marL="285750" indent="-285750" algn="l">
              <a:buFont typeface="Arial" panose="020B0604020202020204" pitchFamily="34" charset="0"/>
              <a:buChar char="•"/>
            </a:pPr>
            <a:r>
              <a:rPr lang="zh-CN" altLang="en-US" sz="1800"/>
              <a:t>静态库在链接时被静态地链接到可执行文件中。</a:t>
            </a:r>
            <a:endParaRPr lang="zh-CN" altLang="en-US" sz="1800"/>
          </a:p>
          <a:p>
            <a:pPr algn="l"/>
            <a:r>
              <a:rPr lang="zh-CN" altLang="en-US" sz="1800"/>
              <a:t>优点：</a:t>
            </a:r>
            <a:endParaRPr lang="zh-CN" altLang="en-US" sz="1800"/>
          </a:p>
          <a:p>
            <a:pPr marL="285750" indent="-285750" algn="l">
              <a:buFont typeface="Arial" panose="020B0604020202020204" pitchFamily="34" charset="0"/>
              <a:buChar char="•"/>
            </a:pPr>
            <a:r>
              <a:rPr lang="zh-CN" altLang="en-US" sz="1800"/>
              <a:t>静态库的部署简单，不需要额外的库文件。</a:t>
            </a:r>
            <a:endParaRPr lang="zh-CN" altLang="en-US" sz="1800"/>
          </a:p>
          <a:p>
            <a:pPr marL="285750" indent="-285750" algn="l">
              <a:buFont typeface="Arial" panose="020B0604020202020204" pitchFamily="34" charset="0"/>
              <a:buChar char="•"/>
            </a:pPr>
            <a:r>
              <a:rPr lang="zh-CN" altLang="en-US" sz="1800"/>
              <a:t>可以避免动态库版本兼容性的问题。</a:t>
            </a:r>
            <a:endParaRPr lang="zh-CN" altLang="en-US"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zh-CN" altLang="en-US">
                <a:sym typeface="+mn-ea"/>
              </a:rPr>
              <a:t>静态库与动态链接库</a:t>
            </a:r>
            <a:endParaRPr lang="zh-CN" altLang="en-US"/>
          </a:p>
        </p:txBody>
      </p:sp>
      <p:sp>
        <p:nvSpPr>
          <p:cNvPr id="4" name="文本框 3"/>
          <p:cNvSpPr txBox="1"/>
          <p:nvPr/>
        </p:nvSpPr>
        <p:spPr>
          <a:xfrm>
            <a:off x="372110" y="988695"/>
            <a:ext cx="8277225" cy="2861310"/>
          </a:xfrm>
          <a:prstGeom prst="rect">
            <a:avLst/>
          </a:prstGeom>
          <a:noFill/>
        </p:spPr>
        <p:txBody>
          <a:bodyPr wrap="square" rtlCol="0">
            <a:spAutoFit/>
          </a:bodyPr>
          <a:p>
            <a:pPr algn="l"/>
            <a:r>
              <a:rPr lang="zh-CN" altLang="en-US" sz="1800"/>
              <a:t>动态库（Dynamic Library）：动态库是在运行时加载到内存中的库。它包含了可执行代码，但在程序启动时并不被复制到可执行文件中（</a:t>
            </a:r>
            <a:r>
              <a:rPr lang="zh-CN" altLang="en-US" sz="1800">
                <a:sym typeface="+mn-ea"/>
              </a:rPr>
              <a:t>lib&lt;name&gt;.so/dll ）</a:t>
            </a:r>
            <a:r>
              <a:rPr lang="zh-CN" altLang="en-US" sz="1800"/>
              <a:t>。</a:t>
            </a:r>
            <a:endParaRPr lang="zh-CN" altLang="en-US" sz="1800"/>
          </a:p>
          <a:p>
            <a:pPr algn="l"/>
            <a:endParaRPr lang="zh-CN" altLang="en-US" sz="1800"/>
          </a:p>
          <a:p>
            <a:pPr algn="l"/>
            <a:r>
              <a:rPr lang="zh-CN" altLang="en-US" sz="1800"/>
              <a:t>特点：</a:t>
            </a:r>
            <a:endParaRPr lang="zh-CN" altLang="en-US" sz="1800"/>
          </a:p>
          <a:p>
            <a:pPr marL="285750" indent="-285750" algn="l">
              <a:buFont typeface="Arial" panose="020B0604020202020204" pitchFamily="34" charset="0"/>
              <a:buChar char="•"/>
            </a:pPr>
            <a:r>
              <a:rPr lang="zh-CN" altLang="en-US" sz="1800"/>
              <a:t>动态库在运行时被加载到内存中，并可以被多个程序共享。</a:t>
            </a:r>
            <a:endParaRPr lang="zh-CN" altLang="en-US" sz="1800"/>
          </a:p>
          <a:p>
            <a:pPr marL="285750" indent="-285750" algn="l">
              <a:buFont typeface="Arial" panose="020B0604020202020204" pitchFamily="34" charset="0"/>
              <a:buChar char="•"/>
            </a:pPr>
            <a:r>
              <a:rPr lang="zh-CN" altLang="en-US" sz="1800"/>
              <a:t>多个程序可以共享同一个动态库的实例。</a:t>
            </a:r>
            <a:endParaRPr lang="zh-CN" altLang="en-US" sz="1800"/>
          </a:p>
          <a:p>
            <a:pPr marL="285750" indent="-285750" algn="l">
              <a:buFont typeface="Arial" panose="020B0604020202020204" pitchFamily="34" charset="0"/>
              <a:buChar char="•"/>
            </a:pPr>
            <a:r>
              <a:rPr lang="zh-CN" altLang="en-US" sz="1800"/>
              <a:t>动态库的更新会影响所有使用它的程序。</a:t>
            </a:r>
            <a:endParaRPr lang="zh-CN" altLang="en-US" sz="1800"/>
          </a:p>
          <a:p>
            <a:pPr algn="l"/>
            <a:r>
              <a:rPr lang="zh-CN" altLang="en-US" sz="1800"/>
              <a:t>优点：</a:t>
            </a:r>
            <a:endParaRPr lang="zh-CN" altLang="en-US" sz="1800"/>
          </a:p>
          <a:p>
            <a:pPr marL="285750" indent="-285750" algn="l">
              <a:buFont typeface="Arial" panose="020B0604020202020204" pitchFamily="34" charset="0"/>
              <a:buChar char="•"/>
            </a:pPr>
            <a:r>
              <a:rPr lang="zh-CN" altLang="en-US" sz="1800"/>
              <a:t>节省内存，因为多个程序可以共享同一个动态库的实例。</a:t>
            </a:r>
            <a:endParaRPr lang="zh-CN" altLang="en-US" sz="1800"/>
          </a:p>
          <a:p>
            <a:pPr marL="285750" indent="-285750" algn="l">
              <a:buFont typeface="Arial" panose="020B0604020202020204" pitchFamily="34" charset="0"/>
              <a:buChar char="•"/>
            </a:pPr>
            <a:r>
              <a:rPr lang="zh-CN" altLang="en-US" sz="1800"/>
              <a:t>可以通过更新动态库来修复 bug 或增加功能，而无需重新编译可执行文件。</a:t>
            </a:r>
            <a:endParaRPr lang="zh-CN" altLang="en-US" sz="18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zh-CN" altLang="en-US"/>
              <a:t>交叉编译</a:t>
            </a:r>
            <a:r>
              <a:rPr lang="zh-CN" altLang="en-US"/>
              <a:t>器</a:t>
            </a:r>
            <a:endParaRPr lang="zh-CN" altLang="en-US"/>
          </a:p>
        </p:txBody>
      </p:sp>
      <p:sp>
        <p:nvSpPr>
          <p:cNvPr id="4" name="文本框 3"/>
          <p:cNvSpPr txBox="1"/>
          <p:nvPr/>
        </p:nvSpPr>
        <p:spPr>
          <a:xfrm>
            <a:off x="564515" y="751205"/>
            <a:ext cx="6820535" cy="3969385"/>
          </a:xfrm>
          <a:prstGeom prst="rect">
            <a:avLst/>
          </a:prstGeom>
          <a:noFill/>
        </p:spPr>
        <p:txBody>
          <a:bodyPr wrap="square" rtlCol="0">
            <a:spAutoFit/>
          </a:bodyPr>
          <a:p>
            <a:pPr algn="l"/>
            <a:r>
              <a:rPr lang="zh-CN" altLang="en-US" sz="1800">
                <a:solidFill>
                  <a:schemeClr val="bg2">
                    <a:lumMod val="75000"/>
                  </a:schemeClr>
                </a:solidFill>
              </a:rPr>
              <a:t>交叉编译器（英语：Cross compiler）是指一个在某个系统平台下可以产生另一个系统平台的可执行文件的编译器。交叉编译器在目标系统平台（开发出来的应用程序所运行的平台）难以或不容易编译时非常有用。</a:t>
            </a:r>
            <a:endParaRPr lang="zh-CN" altLang="en-US" sz="1800">
              <a:solidFill>
                <a:schemeClr val="bg2">
                  <a:lumMod val="75000"/>
                </a:schemeClr>
              </a:solidFill>
            </a:endParaRPr>
          </a:p>
          <a:p>
            <a:pPr algn="l"/>
            <a:endParaRPr lang="zh-CN" altLang="en-US" sz="1800">
              <a:solidFill>
                <a:schemeClr val="bg2">
                  <a:lumMod val="75000"/>
                </a:schemeClr>
              </a:solidFill>
            </a:endParaRPr>
          </a:p>
          <a:p>
            <a:pPr algn="l"/>
            <a:r>
              <a:rPr lang="zh-CN" altLang="en-US" sz="1800">
                <a:solidFill>
                  <a:schemeClr val="bg2">
                    <a:lumMod val="75000"/>
                  </a:schemeClr>
                </a:solidFill>
              </a:rPr>
              <a:t>交叉编译器的存在对于从一个开发主机为多个平台编译代码是非常有必要的。直接在平台上编译有时行不通，例如在一个嵌入式系统的单片机 ，因为它们没有完整的现代操作系统环境，无法直接编译。</a:t>
            </a:r>
            <a:endParaRPr lang="zh-CN" altLang="en-US" sz="1800">
              <a:solidFill>
                <a:schemeClr val="bg2">
                  <a:lumMod val="75000"/>
                </a:schemeClr>
              </a:solidFill>
            </a:endParaRPr>
          </a:p>
          <a:p>
            <a:pPr algn="l"/>
            <a:endParaRPr lang="zh-CN" altLang="en-US" sz="1800">
              <a:solidFill>
                <a:schemeClr val="bg2">
                  <a:lumMod val="75000"/>
                </a:schemeClr>
              </a:solidFill>
            </a:endParaRPr>
          </a:p>
          <a:p>
            <a:pPr algn="l"/>
            <a:r>
              <a:rPr lang="zh-CN" altLang="en-US" sz="1800">
                <a:solidFill>
                  <a:schemeClr val="bg2">
                    <a:lumMod val="75000"/>
                  </a:schemeClr>
                </a:solidFill>
              </a:rPr>
              <a:t>交叉编译器和源代码至源代码编译器（</a:t>
            </a:r>
            <a:r>
              <a:rPr lang="en-US" altLang="zh-CN" sz="1800">
                <a:solidFill>
                  <a:schemeClr val="bg2">
                    <a:lumMod val="75000"/>
                  </a:schemeClr>
                </a:solidFill>
              </a:rPr>
              <a:t>lisp </a:t>
            </a:r>
            <a:r>
              <a:rPr lang="zh-CN" altLang="en-US" sz="1800">
                <a:solidFill>
                  <a:schemeClr val="bg2">
                    <a:lumMod val="75000"/>
                  </a:schemeClr>
                </a:solidFill>
              </a:rPr>
              <a:t>转</a:t>
            </a:r>
            <a:r>
              <a:rPr lang="en-US" altLang="zh-CN" sz="1800">
                <a:solidFill>
                  <a:schemeClr val="bg2">
                    <a:lumMod val="75000"/>
                  </a:schemeClr>
                </a:solidFill>
              </a:rPr>
              <a:t> c++</a:t>
            </a:r>
            <a:r>
              <a:rPr lang="zh-CN" altLang="en-US" sz="1800">
                <a:solidFill>
                  <a:schemeClr val="bg2">
                    <a:lumMod val="75000"/>
                  </a:schemeClr>
                </a:solidFill>
                <a:ea typeface="宋体" charset="0"/>
              </a:rPr>
              <a:t>，</a:t>
            </a:r>
            <a:r>
              <a:rPr lang="zh-CN" altLang="en-US" sz="1800">
                <a:solidFill>
                  <a:schemeClr val="bg2">
                    <a:lumMod val="75000"/>
                  </a:schemeClr>
                </a:solidFill>
              </a:rPr>
              <a:t>方舟？）不同，交叉编译器用于二进制代码的跨平台软件开发，而源到源编译器是将某种编程语言的程序源代码作为输入，生成以另一种编程语言构成的等效源代码的编译器，但两者都是编程工具。</a:t>
            </a:r>
            <a:endParaRPr lang="zh-CN" altLang="en-US" sz="1800">
              <a:solidFill>
                <a:schemeClr val="bg2">
                  <a:lumMod val="75000"/>
                </a:schemeClr>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r>
              <a:rPr lang="zh-CN" altLang="en-US"/>
              <a:t>交叉编译</a:t>
            </a:r>
            <a:r>
              <a:rPr lang="zh-CN" altLang="en-US"/>
              <a:t>流程</a:t>
            </a:r>
            <a:endParaRPr lang="zh-CN" altLang="en-US"/>
          </a:p>
        </p:txBody>
      </p:sp>
      <p:sp>
        <p:nvSpPr>
          <p:cNvPr id="3" name="文本框 2"/>
          <p:cNvSpPr txBox="1"/>
          <p:nvPr/>
        </p:nvSpPr>
        <p:spPr>
          <a:xfrm>
            <a:off x="608965" y="1124585"/>
            <a:ext cx="1910080" cy="1476375"/>
          </a:xfrm>
          <a:prstGeom prst="rect">
            <a:avLst/>
          </a:prstGeom>
          <a:noFill/>
        </p:spPr>
        <p:txBody>
          <a:bodyPr wrap="none" rtlCol="0">
            <a:spAutoFit/>
          </a:bodyPr>
          <a:p>
            <a:pPr marL="0" indent="0" algn="l">
              <a:buFont typeface="Arial" panose="020B0604020202020204" pitchFamily="34" charset="0"/>
              <a:buNone/>
            </a:pPr>
            <a:r>
              <a:rPr lang="en-US" altLang="zh-CN" sz="1800">
                <a:solidFill>
                  <a:schemeClr val="tx1"/>
                </a:solidFill>
              </a:rPr>
              <a:t>1</a:t>
            </a:r>
            <a:r>
              <a:rPr lang="zh-CN" altLang="en-US" sz="1800">
                <a:solidFill>
                  <a:schemeClr val="tx1"/>
                </a:solidFill>
                <a:ea typeface="宋体" charset="0"/>
              </a:rPr>
              <a:t>、</a:t>
            </a:r>
            <a:r>
              <a:rPr lang="zh-CN" altLang="en-US" sz="1800">
                <a:solidFill>
                  <a:schemeClr val="tx1"/>
                </a:solidFill>
              </a:rPr>
              <a:t>交叉编译工具</a:t>
            </a:r>
            <a:endParaRPr lang="zh-CN" altLang="en-US" sz="1800">
              <a:solidFill>
                <a:schemeClr val="tx1"/>
              </a:solidFill>
            </a:endParaRPr>
          </a:p>
          <a:p>
            <a:pPr marL="285750" indent="-285750" algn="l">
              <a:buFont typeface="Arial" panose="020B0604020202020204" pitchFamily="34" charset="0"/>
              <a:buChar char="•"/>
            </a:pPr>
            <a:endParaRPr lang="zh-CN" altLang="en-US" sz="1800">
              <a:solidFill>
                <a:schemeClr val="tx1"/>
              </a:solidFill>
            </a:endParaRPr>
          </a:p>
          <a:p>
            <a:pPr marL="0" indent="0" algn="l">
              <a:buFont typeface="Arial" panose="020B0604020202020204" pitchFamily="34" charset="0"/>
              <a:buNone/>
            </a:pPr>
            <a:r>
              <a:rPr lang="en-US" altLang="zh-CN" sz="1800">
                <a:solidFill>
                  <a:schemeClr val="tx1"/>
                </a:solidFill>
              </a:rPr>
              <a:t>2</a:t>
            </a:r>
            <a:r>
              <a:rPr lang="zh-CN" altLang="en-US" sz="1800">
                <a:solidFill>
                  <a:schemeClr val="tx1"/>
                </a:solidFill>
                <a:ea typeface="宋体" charset="0"/>
              </a:rPr>
              <a:t>、</a:t>
            </a:r>
            <a:r>
              <a:rPr lang="zh-CN" altLang="en-US" sz="1800">
                <a:solidFill>
                  <a:schemeClr val="tx1"/>
                </a:solidFill>
              </a:rPr>
              <a:t>编译配置文件</a:t>
            </a:r>
            <a:endParaRPr lang="zh-CN" altLang="en-US" sz="1800">
              <a:solidFill>
                <a:schemeClr val="tx1"/>
              </a:solidFill>
            </a:endParaRPr>
          </a:p>
          <a:p>
            <a:pPr marL="285750" indent="-285750" algn="l">
              <a:buFont typeface="Arial" panose="020B0604020202020204" pitchFamily="34" charset="0"/>
              <a:buChar char="•"/>
            </a:pPr>
            <a:endParaRPr lang="zh-CN" altLang="en-US" sz="1800">
              <a:solidFill>
                <a:schemeClr val="tx1"/>
              </a:solidFill>
            </a:endParaRPr>
          </a:p>
          <a:p>
            <a:pPr marL="0" indent="0" algn="l">
              <a:buFont typeface="Arial" panose="020B0604020202020204" pitchFamily="34" charset="0"/>
              <a:buNone/>
            </a:pPr>
            <a:r>
              <a:rPr lang="en-US" altLang="zh-CN" sz="1800">
                <a:solidFill>
                  <a:schemeClr val="tx1"/>
                </a:solidFill>
              </a:rPr>
              <a:t>3</a:t>
            </a:r>
            <a:r>
              <a:rPr lang="zh-CN" altLang="en-US" sz="1800">
                <a:solidFill>
                  <a:schemeClr val="tx1"/>
                </a:solidFill>
                <a:ea typeface="宋体" charset="0"/>
              </a:rPr>
              <a:t>、</a:t>
            </a:r>
            <a:r>
              <a:rPr lang="zh-CN" altLang="en-US" sz="1800">
                <a:solidFill>
                  <a:schemeClr val="tx1"/>
                </a:solidFill>
              </a:rPr>
              <a:t>编译验证</a:t>
            </a:r>
            <a:endParaRPr lang="zh-CN" altLang="en-US" sz="180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58" name="Shape 158"/>
        <p:cNvGrpSpPr/>
        <p:nvPr/>
      </p:nvGrpSpPr>
      <p:grpSpPr>
        <a:xfrm>
          <a:off x="0" y="0"/>
          <a:ext cx="0" cy="0"/>
          <a:chOff x="0" y="0"/>
          <a:chExt cx="0" cy="0"/>
        </a:xfrm>
      </p:grpSpPr>
      <p:sp>
        <p:nvSpPr>
          <p:cNvPr id="159" name="Google Shape;159;p23"/>
          <p:cNvSpPr txBox="1"/>
          <p:nvPr>
            <p:ph type="title"/>
          </p:nvPr>
        </p:nvSpPr>
        <p:spPr>
          <a:xfrm>
            <a:off x="490250" y="488250"/>
            <a:ext cx="6227100" cy="4090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a:t>Q&amp;A</a:t>
            </a:r>
            <a:endParaRPr lang="en-GB"/>
          </a:p>
        </p:txBody>
      </p:sp>
    </p:spTree>
  </p:cSld>
  <p:clrMapOvr>
    <a:masterClrMapping/>
  </p:clrMapOvr>
</p:sld>
</file>

<file path=ppt/theme/theme1.xml><?xml version="1.0" encoding="utf-8"?>
<a:theme xmlns:a="http://schemas.openxmlformats.org/drawingml/2006/main"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1616</Words>
  <Application>WPS 演示</Application>
  <PresentationFormat/>
  <Paragraphs>149</Paragraphs>
  <Slides>14</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14</vt:i4>
      </vt:variant>
    </vt:vector>
  </HeadingPairs>
  <TitlesOfParts>
    <vt:vector size="25" baseType="lpstr">
      <vt:lpstr>Arial</vt:lpstr>
      <vt:lpstr>宋体</vt:lpstr>
      <vt:lpstr>Wingdings</vt:lpstr>
      <vt:lpstr>Arial</vt:lpstr>
      <vt:lpstr>Roboto</vt:lpstr>
      <vt:lpstr>宋体</vt:lpstr>
      <vt:lpstr>宋体-简</vt:lpstr>
      <vt:lpstr>微软雅黑</vt:lpstr>
      <vt:lpstr>汉仪旗黑</vt:lpstr>
      <vt:lpstr>Arial Unicode MS</vt:lpstr>
      <vt:lpstr>Material</vt:lpstr>
      <vt:lpstr>CMake 简明教程</vt:lpstr>
      <vt:lpstr>目录</vt:lpstr>
      <vt:lpstr>简介</vt:lpstr>
      <vt:lpstr>CMake 优点</vt:lpstr>
      <vt:lpstr>C/C++ 源文件生成可执行文件流程</vt:lpstr>
      <vt:lpstr>使用 CMake 编译项目流程图</vt:lpstr>
      <vt:lpstr> CMake 语法</vt:lpstr>
      <vt:lpstr>CMake 命令</vt:lpstr>
      <vt:lpstr>PowerPoint 演示文稿</vt:lpstr>
      <vt:lpstr>PowerPoint 演示文稿</vt:lpstr>
      <vt:lpstr>PowerPoint 演示文稿</vt:lpstr>
      <vt:lpstr>交叉编译器</vt:lpstr>
      <vt:lpstr>PowerPoint 演示文稿</vt:lpstr>
      <vt:lpstr>Q&amp;A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动画</dc:title>
  <dc:creator/>
  <cp:lastModifiedBy>lipengfei</cp:lastModifiedBy>
  <cp:revision>6</cp:revision>
  <dcterms:created xsi:type="dcterms:W3CDTF">2024-05-29T03:49:28Z</dcterms:created>
  <dcterms:modified xsi:type="dcterms:W3CDTF">2024-05-29T03:49:28Z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2052-5.7.1.8093</vt:lpwstr>
  </property>
</Properties>
</file>